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79" r:id="rId3"/>
  </p:sldMasterIdLst>
  <p:notesMasterIdLst>
    <p:notesMasterId r:id="rId22"/>
  </p:notesMasterIdLst>
  <p:sldIdLst>
    <p:sldId id="2000" r:id="rId4"/>
    <p:sldId id="2019" r:id="rId5"/>
    <p:sldId id="2009" r:id="rId6"/>
    <p:sldId id="2030" r:id="rId7"/>
    <p:sldId id="3283" r:id="rId8"/>
    <p:sldId id="3276" r:id="rId9"/>
    <p:sldId id="3274" r:id="rId10"/>
    <p:sldId id="3310" r:id="rId11"/>
    <p:sldId id="3309" r:id="rId12"/>
    <p:sldId id="3307" r:id="rId13"/>
    <p:sldId id="3308" r:id="rId14"/>
    <p:sldId id="2021" r:id="rId15"/>
    <p:sldId id="2020" r:id="rId16"/>
    <p:sldId id="2012" r:id="rId17"/>
    <p:sldId id="2013" r:id="rId18"/>
    <p:sldId id="2017" r:id="rId19"/>
    <p:sldId id="2029" r:id="rId20"/>
    <p:sldId id="200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9893" autoAdjust="0"/>
  </p:normalViewPr>
  <p:slideViewPr>
    <p:cSldViewPr snapToGrid="0">
      <p:cViewPr varScale="1">
        <p:scale>
          <a:sx n="57" d="100"/>
          <a:sy n="57" d="100"/>
        </p:scale>
        <p:origin x="12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B7A07-B22B-40B1-9503-D83950D928E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D3F95-093C-4978-B29D-1C7C97CB3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3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s224d.stanford.edu/reports/WangBo.pdf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E27CC-187A-4A61-BF7B-EF013BEABFB7}" type="slidenum">
              <a:rPr kumimoji="0" lang="en-IN" sz="2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159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399338" y="6003925"/>
            <a:ext cx="23536276" cy="13239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10529F-2308-4A95-981A-AA1846AD06B1}" type="slidenum">
              <a:rPr kumimoji="0" lang="en-US" sz="2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383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399338" y="6003925"/>
            <a:ext cx="23536276" cy="13239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>
                <a:hlinkClick r:id="rId3"/>
              </a:rPr>
              <a:t>https://cs224d.stanford.edu/reports/WangBo.pdf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10529F-2308-4A95-981A-AA1846AD06B1}" type="slidenum">
              <a:rPr kumimoji="0" lang="en-US" sz="2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036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399338" y="6003925"/>
            <a:ext cx="23536276" cy="13239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10529F-2308-4A95-981A-AA1846AD06B1}" type="slidenum">
              <a:rPr kumimoji="0" lang="en-US" sz="2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830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E27CC-187A-4A61-BF7B-EF013BEABFB7}" type="slidenum">
              <a:rPr kumimoji="0" lang="en-IN" sz="2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159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399338" y="6003925"/>
            <a:ext cx="23536276" cy="13239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0529F-2308-4A95-981A-AA1846AD0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4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399338" y="6003925"/>
            <a:ext cx="23536276" cy="13239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10529F-2308-4A95-981A-AA1846AD06B1}" type="slidenum">
              <a:rPr kumimoji="0" lang="en-US" sz="2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566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399338" y="6003925"/>
            <a:ext cx="23536276" cy="13239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10529F-2308-4A95-981A-AA1846AD06B1}" type="slidenum">
              <a:rPr kumimoji="0" lang="en-US" sz="2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283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03DD-6D25-45B5-B048-05570D176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8E3BE9-A171-4D17-8368-4CC01EDED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F1C3F-8536-41A7-A66E-206E6E6A4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54CF-797B-470E-938C-8BA1F949A18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888C5-055D-4A83-BE2E-B85EE4F7D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7E9C0-5E21-40BE-B7ED-A1FC4D53F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9CE5C-8373-4A29-BC8E-7B73512827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00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5C1F-DB77-4092-BE6B-A5CC54DD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15BFF-318F-4512-BA09-F91FB556F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275FF-B071-4345-AFFB-ABEB683A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54CF-797B-470E-938C-8BA1F949A18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CF70B-08E7-4527-BAC6-8B5E6EE0E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B4F6B-00C6-44F4-A9BB-9BD931F7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9CE5C-8373-4A29-BC8E-7B73512827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956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7C3D45-E773-45FF-A4BD-A29AB3F0B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AD64DF-694C-48BB-BA7D-69D4C3BCB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12774-C51B-4C13-9E67-31189583A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54CF-797B-470E-938C-8BA1F949A18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97934-B3F0-46B1-8487-5BAABCE74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5513B-CDA1-48ED-A06C-AB4B04B4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9CE5C-8373-4A29-BC8E-7B73512827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834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No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2ED33B-DF1F-48EF-B087-D65F91F3C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8E22-597A-4EBF-8B35-89BB8FF2C66D}" type="datetimeFigureOut">
              <a:rPr lang="en-IN" smtClean="0"/>
              <a:t>24-10-2019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BAC45-CE07-4715-8805-299DB9C8A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CC196-132D-4164-95A8-09978B40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43A40-98F4-41C4-97C6-43616807C3D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100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8BEEB02-BE90-4926-A692-D4738E22EB98}"/>
              </a:ext>
            </a:extLst>
          </p:cNvPr>
          <p:cNvSpPr/>
          <p:nvPr userDrawn="1"/>
        </p:nvSpPr>
        <p:spPr>
          <a:xfrm>
            <a:off x="11399520" y="6497646"/>
            <a:ext cx="792480" cy="3651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9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8579B-4F0B-44F1-9B55-751C965E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3040" y="6497646"/>
            <a:ext cx="2743200" cy="365125"/>
          </a:xfrm>
        </p:spPr>
        <p:txBody>
          <a:bodyPr/>
          <a:lstStyle>
            <a:lvl1pPr>
              <a:defRPr sz="1524">
                <a:solidFill>
                  <a:schemeClr val="bg1"/>
                </a:solidFill>
              </a:defRPr>
            </a:lvl1pPr>
          </a:lstStyle>
          <a:p>
            <a:fld id="{6169FDDC-A97D-4184-A358-C82CDB3B025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 descr="1438366662511_Brillio_Logo_Colour.png">
            <a:extLst>
              <a:ext uri="{FF2B5EF4-FFF2-40B4-BE49-F238E27FC236}">
                <a16:creationId xmlns:a16="http://schemas.microsoft.com/office/drawing/2014/main" id="{C8BDA0E2-83C8-4777-B362-C0C5434F84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892" y="6487000"/>
            <a:ext cx="721925" cy="4137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0C1C4C-5B74-40C8-AD37-7BE3C2C2EBAD}"/>
              </a:ext>
            </a:extLst>
          </p:cNvPr>
          <p:cNvSpPr/>
          <p:nvPr userDrawn="1"/>
        </p:nvSpPr>
        <p:spPr>
          <a:xfrm>
            <a:off x="-7738" y="182881"/>
            <a:ext cx="170220" cy="717453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9">
              <a:solidFill>
                <a:prstClr val="white"/>
              </a:solidFill>
            </a:endParaRP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E8060FF8-CFD9-48F9-BF27-1F67CDCFD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29" y="182881"/>
            <a:ext cx="11990679" cy="717453"/>
          </a:xfrm>
          <a:prstGeom prst="rect">
            <a:avLst/>
          </a:prstGeom>
        </p:spPr>
        <p:txBody>
          <a:bodyPr anchor="ctr"/>
          <a:lstStyle>
            <a:lvl1pPr>
              <a:defRPr sz="3048">
                <a:solidFill>
                  <a:srgbClr val="58595B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0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39FD-C667-4431-A0E9-19EF83EC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8" y="582724"/>
            <a:ext cx="11277599" cy="618498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D31D18-CB96-43ED-8DCF-07D36941402F}"/>
              </a:ext>
            </a:extLst>
          </p:cNvPr>
          <p:cNvSpPr/>
          <p:nvPr userDrawn="1"/>
        </p:nvSpPr>
        <p:spPr>
          <a:xfrm>
            <a:off x="464461" y="429817"/>
            <a:ext cx="740228" cy="9831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50000">
                <a:schemeClr val="accent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46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60043A-FC7A-4AA1-97DE-721B19360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E4AF9-9E2D-4752-B476-ED99B3478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5ADEE-9EA0-4EF2-B890-DF56C9EDE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7B3CB04D-A735-49A0-BBF9-5285A2D32F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0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8BEEB02-BE90-4926-A692-D4738E22EB98}"/>
              </a:ext>
            </a:extLst>
          </p:cNvPr>
          <p:cNvSpPr/>
          <p:nvPr userDrawn="1"/>
        </p:nvSpPr>
        <p:spPr>
          <a:xfrm>
            <a:off x="11399520" y="6497644"/>
            <a:ext cx="792480" cy="3651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8579B-4F0B-44F1-9B55-751C965E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3040" y="6497644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6169FDDC-A97D-4184-A358-C82CDB3B025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1438366662511_Brillio_Logo_Colour.png">
            <a:extLst>
              <a:ext uri="{FF2B5EF4-FFF2-40B4-BE49-F238E27FC236}">
                <a16:creationId xmlns:a16="http://schemas.microsoft.com/office/drawing/2014/main" id="{C8BDA0E2-83C8-4777-B362-C0C5434F84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891" y="6486998"/>
            <a:ext cx="721925" cy="4137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0C1C4C-5B74-40C8-AD37-7BE3C2C2EBAD}"/>
              </a:ext>
            </a:extLst>
          </p:cNvPr>
          <p:cNvSpPr/>
          <p:nvPr userDrawn="1"/>
        </p:nvSpPr>
        <p:spPr>
          <a:xfrm>
            <a:off x="-7738" y="182879"/>
            <a:ext cx="170220" cy="717453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E8060FF8-CFD9-48F9-BF27-1F67CDCFD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28" y="182879"/>
            <a:ext cx="11990679" cy="717453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rgbClr val="58595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820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8BEEB02-BE90-4926-A692-D4738E22EB98}"/>
              </a:ext>
            </a:extLst>
          </p:cNvPr>
          <p:cNvSpPr/>
          <p:nvPr userDrawn="1"/>
        </p:nvSpPr>
        <p:spPr>
          <a:xfrm>
            <a:off x="11399520" y="6497644"/>
            <a:ext cx="792480" cy="3651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8579B-4F0B-44F1-9B55-751C965E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3040" y="6497644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6169FDDC-A97D-4184-A358-C82CDB3B025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1438366662511_Brillio_Logo_Colour.png">
            <a:extLst>
              <a:ext uri="{FF2B5EF4-FFF2-40B4-BE49-F238E27FC236}">
                <a16:creationId xmlns:a16="http://schemas.microsoft.com/office/drawing/2014/main" id="{C8BDA0E2-83C8-4777-B362-C0C5434F84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7891" y="6486998"/>
            <a:ext cx="721925" cy="4137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0C1C4C-5B74-40C8-AD37-7BE3C2C2EBAD}"/>
              </a:ext>
            </a:extLst>
          </p:cNvPr>
          <p:cNvSpPr/>
          <p:nvPr userDrawn="1"/>
        </p:nvSpPr>
        <p:spPr>
          <a:xfrm>
            <a:off x="-7738" y="182879"/>
            <a:ext cx="170220" cy="717453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3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62C3-CEB6-4170-A209-FDAFA4548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1C180-000D-44CD-B5AE-A0D9BAEF6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96903-AB05-43CD-9807-28BDD3A2F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2155-DE78-4CFE-973F-7CFBD5420B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B326F-8A38-4F13-BD35-41B1C4BA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01F2A-24B8-4CEF-8B7C-E85CCB19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607D-63AD-4818-973B-BCC20A4A9D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774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A002-CD15-4600-B0CA-A4A66C41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7A78-DCD0-442D-BD9E-3CA436834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C0464-7157-4FA1-BD22-448911DB2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2155-DE78-4CFE-973F-7CFBD5420B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288DA-86FD-4EE0-A2BA-A8C90548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999AF-354D-48B1-9DEE-1D32A341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607D-63AD-4818-973B-BCC20A4A9D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01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B6837-5711-494E-B58C-2E8AF111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9F53C-1845-4BB7-BCB8-7843C4890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6DFBA-4471-4C8A-9764-77FE8BDB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54CF-797B-470E-938C-8BA1F949A18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8A5A6-A162-4C19-8F58-E98C65A7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455AF-4925-4125-A6B1-17EE748A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9CE5C-8373-4A29-BC8E-7B73512827C0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ABF7626-F01B-4988-A758-D6C071F489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6" y="6545747"/>
            <a:ext cx="486749" cy="21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90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D8BF-AD86-4791-BA80-BD6F7416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494FB-7660-4990-B4BA-369C345D6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E84C7-C45D-4534-A6A9-5775B2F6A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2155-DE78-4CFE-973F-7CFBD5420B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03105-A506-4766-A18D-A35C7DB3E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280BE-28F4-4709-B8CB-3D6AE14FC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607D-63AD-4818-973B-BCC20A4A9D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943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4A04F-84E6-4D15-AC9E-51B2C2804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94647-35AD-4E22-A87E-C46C7995C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0AC8F-7D63-41AD-A5CA-050ED3C7C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476A3-183A-40C5-B64C-B6043889F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2155-DE78-4CFE-973F-7CFBD5420B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90640-BC35-4817-9B84-22052BEE0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20E03-3E94-483F-A4E3-DAD8BF6D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607D-63AD-4818-973B-BCC20A4A9D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0000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055A1-B2AD-45C8-9428-A834E3415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DEA5B-023E-48F3-9E4D-BC3A7A8B4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94577-DD9E-49A9-87A6-EB12B526D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44636E-625E-4C13-9E80-97E65EF12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2B50B4-6505-4453-AF57-645464AE6B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4A5885-D462-4966-9C63-A4C278D73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2155-DE78-4CFE-973F-7CFBD5420B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57BE1-F79B-4AEE-94A9-32AFD6668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C9CC99-A40F-4EB1-8AE0-B33D2D6A3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607D-63AD-4818-973B-BCC20A4A9D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77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D1A1-0075-4FB0-8253-0AF54E0B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4CB0-3EBC-4C61-99EC-9D5D5730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2155-DE78-4CFE-973F-7CFBD5420B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1F68F-CE88-4E88-9B1C-81A63045D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85769-EC37-4F6E-B016-48BC4527E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607D-63AD-4818-973B-BCC20A4A9D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6959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424B26-3893-4822-AC49-858D70772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2155-DE78-4CFE-973F-7CFBD5420B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FF9B9A-131F-465B-BBD8-C98EFD672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862E4-15ED-4ACF-80BA-A285C8E6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607D-63AD-4818-973B-BCC20A4A9D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927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BB08-EE61-4C60-B1FD-6B380D64C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218A4-2DDA-40CE-B67E-F8EFB5151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40FCF-8BCB-4109-AE76-2181753F3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A4C35-16CA-4CD8-AE63-7D6BD866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2155-DE78-4CFE-973F-7CFBD5420B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0A591-0309-48EE-AEAA-E4687FEF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49064-3E2F-4625-B77D-85D44D1E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607D-63AD-4818-973B-BCC20A4A9D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1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5293C-8AE8-48F0-ACCA-9CB3BCA9B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0CC4C4-FBEA-4B74-82C6-C2E4B00BB6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54F84-53B7-4564-A7F6-C8D6D4550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12898-7F5C-41F1-9963-53863DEDC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2155-DE78-4CFE-973F-7CFBD5420B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37BCC-0634-4AEF-969B-857A016E1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BDFA5-ECAC-45F8-8D93-A37BFB39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607D-63AD-4818-973B-BCC20A4A9D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802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0D5A-37CC-47D6-8530-7A2605B8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A1CEFE-7EB7-4E56-8E63-E05BF1853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B45C3-43C4-46C3-B15B-3AF04D54F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2155-DE78-4CFE-973F-7CFBD5420B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3C70B-DD7F-4099-9D8F-15F1C6F0A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63AC7-1BF6-46AB-946E-B35FC655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607D-63AD-4818-973B-BCC20A4A9D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2440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0F2217-D5F3-412E-B914-88A8B6008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74EAE-CDE9-4034-B133-073E67B16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43434-1661-4FEB-8BFF-F1313584B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2155-DE78-4CFE-973F-7CFBD5420B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DD1BF-1F21-4D37-A545-5B151C670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3CA6E-C50E-4BEB-8F07-FEA395F6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607D-63AD-4818-973B-BCC20A4A9D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783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8BEEB02-BE90-4926-A692-D4738E22EB98}"/>
              </a:ext>
            </a:extLst>
          </p:cNvPr>
          <p:cNvSpPr/>
          <p:nvPr userDrawn="1"/>
        </p:nvSpPr>
        <p:spPr>
          <a:xfrm>
            <a:off x="11399520" y="6497646"/>
            <a:ext cx="792480" cy="3651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9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8579B-4F0B-44F1-9B55-751C965E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3040" y="6497646"/>
            <a:ext cx="2743200" cy="365125"/>
          </a:xfrm>
        </p:spPr>
        <p:txBody>
          <a:bodyPr/>
          <a:lstStyle>
            <a:lvl1pPr>
              <a:defRPr sz="1524">
                <a:solidFill>
                  <a:schemeClr val="bg1"/>
                </a:solidFill>
              </a:defRPr>
            </a:lvl1pPr>
          </a:lstStyle>
          <a:p>
            <a:fld id="{6169FDDC-A97D-4184-A358-C82CDB3B025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 descr="1438366662511_Brillio_Logo_Colour.png">
            <a:extLst>
              <a:ext uri="{FF2B5EF4-FFF2-40B4-BE49-F238E27FC236}">
                <a16:creationId xmlns:a16="http://schemas.microsoft.com/office/drawing/2014/main" id="{C8BDA0E2-83C8-4777-B362-C0C5434F84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892" y="6487000"/>
            <a:ext cx="721925" cy="4137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0C1C4C-5B74-40C8-AD37-7BE3C2C2EBAD}"/>
              </a:ext>
            </a:extLst>
          </p:cNvPr>
          <p:cNvSpPr/>
          <p:nvPr userDrawn="1"/>
        </p:nvSpPr>
        <p:spPr>
          <a:xfrm>
            <a:off x="-7738" y="182881"/>
            <a:ext cx="170220" cy="717453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9">
              <a:solidFill>
                <a:prstClr val="white"/>
              </a:solidFill>
            </a:endParaRP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E8060FF8-CFD9-48F9-BF27-1F67CDCFD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29" y="182881"/>
            <a:ext cx="11990679" cy="717453"/>
          </a:xfrm>
          <a:prstGeom prst="rect">
            <a:avLst/>
          </a:prstGeom>
        </p:spPr>
        <p:txBody>
          <a:bodyPr anchor="ctr"/>
          <a:lstStyle>
            <a:lvl1pPr>
              <a:defRPr sz="3048">
                <a:solidFill>
                  <a:srgbClr val="58595B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282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8E04-B4D8-480C-BABD-6D9AC37D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05901-9D89-4486-8485-BDA36488E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FCAD9-B67A-4B18-A810-AEA68ADD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54CF-797B-470E-938C-8BA1F949A18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02F3C-1626-4166-B3A9-C2E518BD9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AE972-C68D-45B9-9BC5-6E6AD40E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9CE5C-8373-4A29-BC8E-7B73512827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656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B5D6-A93D-4DD9-99AF-9CA540898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371FB-6293-475C-B957-8C9AC8B80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1613B5-42CD-4A90-92EC-4BB06B6A8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9F0B4-58E1-4090-B4CC-0218FE36C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54CF-797B-470E-938C-8BA1F949A18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5A719-95B2-451A-BD1C-EA7E85CC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AA255-CC28-40CA-97CB-B36DE404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9CE5C-8373-4A29-BC8E-7B73512827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71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32E4-0257-45EC-9A22-340703FD9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3BE5-F4BC-4E58-A6DD-9DB102090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72FEA-6A0A-43E8-A78C-9511E8128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2EB38-857A-447B-BAA2-056052AA1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A84C4-3E1F-408E-BE66-677AE44D2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3FA764-2889-42A1-8674-0FBE3240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54CF-797B-470E-938C-8BA1F949A18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B4686A-F366-446F-8263-67533CF2C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A20F72-1A20-401B-AEB3-8E681C87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9CE5C-8373-4A29-BC8E-7B73512827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72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9181E-F586-4BF8-B3F2-E574F09A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B1A006-D267-4A67-A1B5-B7E50C67F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54CF-797B-470E-938C-8BA1F949A18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E44D0-E223-468B-9094-258DC063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1D860-64E8-4331-BA36-8134BCB4E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9CE5C-8373-4A29-BC8E-7B73512827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794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637AC9-97DD-457F-B040-193271299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54CF-797B-470E-938C-8BA1F949A18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6D9AD5-AB19-4EEC-8F1A-0546617D1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4F0AF-EE6E-47DA-9B5F-A687083F7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9CE5C-8373-4A29-BC8E-7B73512827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214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2E6A-402C-4DBC-B8C9-CC1AB9E4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DFF31-5405-4E38-A41D-06C039081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55D6E-59CF-4D25-951F-5BA1195FB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45DD0-7BD8-4103-BB8A-04BC9216D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54CF-797B-470E-938C-8BA1F949A18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8B12D-5ADE-4FC6-BB8F-BA1DDCDD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D3EDB-8E34-4752-A31D-7DF2AFB79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9CE5C-8373-4A29-BC8E-7B73512827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250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AA03-C5BC-4C28-8A9D-265ACF4F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0C3667-7DBB-4809-9D01-FDE6C99EF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44CC5-A2F7-4917-BC85-8FC10E4C2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DD5A4-DBA0-4CA7-8EB7-2445ACF1E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54CF-797B-470E-938C-8BA1F949A18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CE68C-EA0F-44E9-B1DC-594177115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7D96A-DB0E-4F76-8A91-1667C054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9CE5C-8373-4A29-BC8E-7B73512827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629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1CCBBE-B781-4226-8166-33D0EA47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11C48-D49A-4A3D-895B-3526286F6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7F9E7-84E7-4D92-BD21-84DAA8285A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854CF-797B-470E-938C-8BA1F949A18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829A-2E7B-4114-9D77-0BC635D80E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AD057-1F44-4B99-ABB3-3FA3909B3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9CE5C-8373-4A29-BC8E-7B73512827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147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person in a virtual reality headset and headphones">
            <a:extLst>
              <a:ext uri="{FF2B5EF4-FFF2-40B4-BE49-F238E27FC236}">
                <a16:creationId xmlns:a16="http://schemas.microsoft.com/office/drawing/2014/main" id="{1401F8E4-8FDE-4646-B9F4-EC121E60F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9B8E51-890F-468C-98B6-61948C92B967}"/>
              </a:ext>
            </a:extLst>
          </p:cNvPr>
          <p:cNvSpPr/>
          <p:nvPr userDrawn="1"/>
        </p:nvSpPr>
        <p:spPr>
          <a:xfrm>
            <a:off x="0" y="0"/>
            <a:ext cx="4585648" cy="6858000"/>
          </a:xfrm>
          <a:prstGeom prst="rect">
            <a:avLst/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30AA2-3220-467D-A1E8-A93DBF8C9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23962-2662-43E4-8E93-A8F8D2C2E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39AFF-39EF-4861-9E62-EA6DEC3269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0D92E-F077-4E61-A461-9C7F8A90A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7A920-FCF3-4A97-BDA9-C530F71E3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7B3CB04D-A735-49A0-BBF9-5285A2D32F9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4" descr="Image result for brillio logo">
            <a:extLst>
              <a:ext uri="{FF2B5EF4-FFF2-40B4-BE49-F238E27FC236}">
                <a16:creationId xmlns:a16="http://schemas.microsoft.com/office/drawing/2014/main" id="{5BA598B3-AE5F-4635-864E-7B7061AA98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564" y="6411704"/>
            <a:ext cx="597546" cy="27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623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D095D2-7BA7-4C2A-9E7E-D6594BFAC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C8A0A-B11E-4D02-9A79-3BC39DB49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DB65D-0B8E-42A8-A89F-E6D990450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42155-DE78-4CFE-973F-7CFBD5420B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830B4-F234-42A8-8DF3-78DC5489D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62C87-3E86-46B0-9540-9260F0812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A607D-63AD-4818-973B-BCC20A4A9D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38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jpeg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jpeg"/><Relationship Id="rId4" Type="http://schemas.openxmlformats.org/officeDocument/2006/relationships/image" Target="../media/image17.svg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12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jpeg"/><Relationship Id="rId11" Type="http://schemas.openxmlformats.org/officeDocument/2006/relationships/image" Target="../media/image31.png"/><Relationship Id="rId5" Type="http://schemas.openxmlformats.org/officeDocument/2006/relationships/image" Target="../media/image8.jpeg"/><Relationship Id="rId15" Type="http://schemas.openxmlformats.org/officeDocument/2006/relationships/image" Target="../media/image34.svg"/><Relationship Id="rId10" Type="http://schemas.openxmlformats.org/officeDocument/2006/relationships/image" Target="../media/image30.png"/><Relationship Id="rId4" Type="http://schemas.microsoft.com/office/2007/relationships/hdphoto" Target="../media/hdphoto1.wdp"/><Relationship Id="rId9" Type="http://schemas.openxmlformats.org/officeDocument/2006/relationships/image" Target="../media/image12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jpg"/><Relationship Id="rId4" Type="http://schemas.openxmlformats.org/officeDocument/2006/relationships/image" Target="../media/image35.sv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icture containing indoor, wall&#10;&#10;Description generated with very high confidence">
            <a:extLst>
              <a:ext uri="{FF2B5EF4-FFF2-40B4-BE49-F238E27FC236}">
                <a16:creationId xmlns:a16="http://schemas.microsoft.com/office/drawing/2014/main" id="{7E4B8AD7-6F9C-4538-935A-99C15C2FB780}"/>
              </a:ext>
            </a:extLst>
          </p:cNvPr>
          <p:cNvPicPr>
            <a:picLocks noGrp="1"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07325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Title 18">
            <a:extLst>
              <a:ext uri="{FF2B5EF4-FFF2-40B4-BE49-F238E27FC236}">
                <a16:creationId xmlns:a16="http://schemas.microsoft.com/office/drawing/2014/main" id="{CF881429-26C8-4939-8A00-6CE944AAB693}"/>
              </a:ext>
            </a:extLst>
          </p:cNvPr>
          <p:cNvSpPr txBox="1">
            <a:spLocks/>
          </p:cNvSpPr>
          <p:nvPr/>
        </p:nvSpPr>
        <p:spPr>
          <a:xfrm>
            <a:off x="6495304" y="2405246"/>
            <a:ext cx="5419192" cy="870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i="1" dirty="0">
                <a:solidFill>
                  <a:srgbClr val="0080BC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Solutions Update</a:t>
            </a:r>
            <a:endParaRPr kumimoji="0" lang="en-US" sz="3600" i="1" u="none" strike="noStrike" kern="1200" cap="none" spc="0" normalizeH="0" noProof="0" dirty="0">
              <a:ln>
                <a:noFill/>
              </a:ln>
              <a:solidFill>
                <a:srgbClr val="0080BC"/>
              </a:solidFill>
              <a:effectLst/>
              <a:uLnTx/>
              <a:uFillTx/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baseline="0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Brillio Analytics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October 24</a:t>
            </a:r>
            <a:r>
              <a:rPr lang="en-US" sz="2400" baseline="300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th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 2019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6C2163-8420-4FE3-BBD1-E91E966DD9D9}"/>
              </a:ext>
            </a:extLst>
          </p:cNvPr>
          <p:cNvSpPr/>
          <p:nvPr/>
        </p:nvSpPr>
        <p:spPr>
          <a:xfrm>
            <a:off x="12122150" y="6456874"/>
            <a:ext cx="69850" cy="2111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37" name="Picture 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ABF7626-F01B-4988-A758-D6C071F489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6" y="6545747"/>
            <a:ext cx="486749" cy="21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78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1">
            <a:extLst>
              <a:ext uri="{FF2B5EF4-FFF2-40B4-BE49-F238E27FC236}">
                <a16:creationId xmlns:a16="http://schemas.microsoft.com/office/drawing/2014/main" id="{7AD82424-083B-4055-9A41-064AD240F3BF}"/>
              </a:ext>
            </a:extLst>
          </p:cNvPr>
          <p:cNvSpPr txBox="1">
            <a:spLocks/>
          </p:cNvSpPr>
          <p:nvPr/>
        </p:nvSpPr>
        <p:spPr>
          <a:xfrm>
            <a:off x="859608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CB04D-A735-49A0-BBF9-5285A2D32F9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0A3E7282-1EAF-4147-922A-A888CE255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92787" y="6500552"/>
            <a:ext cx="441789" cy="182880"/>
          </a:xfrm>
          <a:prstGeom prst="rect">
            <a:avLst/>
          </a:prstGeom>
        </p:spPr>
      </p:pic>
      <p:sp>
        <p:nvSpPr>
          <p:cNvPr id="44" name="Title 18">
            <a:extLst>
              <a:ext uri="{FF2B5EF4-FFF2-40B4-BE49-F238E27FC236}">
                <a16:creationId xmlns:a16="http://schemas.microsoft.com/office/drawing/2014/main" id="{B85BC4B4-E525-4370-920A-A5B24B132DE4}"/>
              </a:ext>
            </a:extLst>
          </p:cNvPr>
          <p:cNvSpPr txBox="1">
            <a:spLocks/>
          </p:cNvSpPr>
          <p:nvPr/>
        </p:nvSpPr>
        <p:spPr>
          <a:xfrm>
            <a:off x="476641" y="57831"/>
            <a:ext cx="10261611" cy="870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" panose="020B0502040204020203" pitchFamily="34" charset="0"/>
              </a:rPr>
              <a:t>SOLUTION VISION FOR </a:t>
            </a:r>
            <a:r>
              <a:rPr kumimoji="0" 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" panose="020B0502040204020203" pitchFamily="34" charset="0"/>
              </a:rPr>
              <a:t>CONSUMER INSIGHTS PLATFORM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1F0793-64FF-458F-B563-74373C57EDE9}"/>
              </a:ext>
            </a:extLst>
          </p:cNvPr>
          <p:cNvSpPr/>
          <p:nvPr/>
        </p:nvSpPr>
        <p:spPr>
          <a:xfrm>
            <a:off x="0" y="145265"/>
            <a:ext cx="333958" cy="695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78960F3-CA4F-4E60-8D2D-E9DAE0E54D0F}"/>
              </a:ext>
            </a:extLst>
          </p:cNvPr>
          <p:cNvSpPr/>
          <p:nvPr/>
        </p:nvSpPr>
        <p:spPr>
          <a:xfrm>
            <a:off x="12122150" y="6456874"/>
            <a:ext cx="69850" cy="2111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1266" name="Picture 2" descr="Related image">
            <a:extLst>
              <a:ext uri="{FF2B5EF4-FFF2-40B4-BE49-F238E27FC236}">
                <a16:creationId xmlns:a16="http://schemas.microsoft.com/office/drawing/2014/main" id="{3846A75A-C738-403D-BA06-FCE2327B8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7399"/>
            <a:ext cx="12192000" cy="391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866133-0C3F-4C99-99CD-FAAFA83344E0}"/>
              </a:ext>
            </a:extLst>
          </p:cNvPr>
          <p:cNvSpPr/>
          <p:nvPr/>
        </p:nvSpPr>
        <p:spPr>
          <a:xfrm>
            <a:off x="0" y="1567971"/>
            <a:ext cx="12192000" cy="3918427"/>
          </a:xfrm>
          <a:prstGeom prst="rect">
            <a:avLst/>
          </a:prstGeom>
          <a:solidFill>
            <a:srgbClr val="0000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FF4E49-134E-4585-BD0F-547F154E228A}"/>
              </a:ext>
            </a:extLst>
          </p:cNvPr>
          <p:cNvSpPr/>
          <p:nvPr/>
        </p:nvSpPr>
        <p:spPr>
          <a:xfrm>
            <a:off x="967963" y="2566759"/>
            <a:ext cx="1025607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“ To help CPG brands truly map out their </a:t>
            </a:r>
            <a:r>
              <a:rPr lang="en-US" sz="3200" b="1" i="1" kern="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consumer preferences, business trends, competitor performance</a:t>
            </a:r>
            <a:r>
              <a:rPr lang="en-US" sz="3200" kern="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, and </a:t>
            </a:r>
            <a:r>
              <a:rPr lang="en-US" sz="3200" b="1" i="1" kern="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white space opportunities</a:t>
            </a:r>
            <a:r>
              <a:rPr lang="en-US" sz="3200" kern="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through a suite of tools, services and data sets “</a:t>
            </a:r>
          </a:p>
        </p:txBody>
      </p:sp>
    </p:spTree>
    <p:extLst>
      <p:ext uri="{BB962C8B-B14F-4D97-AF65-F5344CB8AC3E}">
        <p14:creationId xmlns:p14="http://schemas.microsoft.com/office/powerpoint/2010/main" val="796226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1">
            <a:extLst>
              <a:ext uri="{FF2B5EF4-FFF2-40B4-BE49-F238E27FC236}">
                <a16:creationId xmlns:a16="http://schemas.microsoft.com/office/drawing/2014/main" id="{7AD82424-083B-4055-9A41-064AD240F3BF}"/>
              </a:ext>
            </a:extLst>
          </p:cNvPr>
          <p:cNvSpPr txBox="1">
            <a:spLocks/>
          </p:cNvSpPr>
          <p:nvPr/>
        </p:nvSpPr>
        <p:spPr>
          <a:xfrm>
            <a:off x="859608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CB04D-A735-49A0-BBF9-5285A2D32F9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0A3E7282-1EAF-4147-922A-A888CE255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92787" y="6500552"/>
            <a:ext cx="441789" cy="182880"/>
          </a:xfrm>
          <a:prstGeom prst="rect">
            <a:avLst/>
          </a:prstGeom>
        </p:spPr>
      </p:pic>
      <p:sp>
        <p:nvSpPr>
          <p:cNvPr id="44" name="Title 18">
            <a:extLst>
              <a:ext uri="{FF2B5EF4-FFF2-40B4-BE49-F238E27FC236}">
                <a16:creationId xmlns:a16="http://schemas.microsoft.com/office/drawing/2014/main" id="{B85BC4B4-E525-4370-920A-A5B24B132DE4}"/>
              </a:ext>
            </a:extLst>
          </p:cNvPr>
          <p:cNvSpPr txBox="1">
            <a:spLocks/>
          </p:cNvSpPr>
          <p:nvPr/>
        </p:nvSpPr>
        <p:spPr>
          <a:xfrm>
            <a:off x="476641" y="57831"/>
            <a:ext cx="10261611" cy="870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5A5A5A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SOLUTION FEATURES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1F0793-64FF-458F-B563-74373C57EDE9}"/>
              </a:ext>
            </a:extLst>
          </p:cNvPr>
          <p:cNvSpPr/>
          <p:nvPr/>
        </p:nvSpPr>
        <p:spPr>
          <a:xfrm>
            <a:off x="0" y="145265"/>
            <a:ext cx="333958" cy="695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78960F3-CA4F-4E60-8D2D-E9DAE0E54D0F}"/>
              </a:ext>
            </a:extLst>
          </p:cNvPr>
          <p:cNvSpPr/>
          <p:nvPr/>
        </p:nvSpPr>
        <p:spPr>
          <a:xfrm>
            <a:off x="12122150" y="6456874"/>
            <a:ext cx="69850" cy="2111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010970-192B-4D9C-8446-D6EB2DEB5B19}"/>
              </a:ext>
            </a:extLst>
          </p:cNvPr>
          <p:cNvGrpSpPr/>
          <p:nvPr/>
        </p:nvGrpSpPr>
        <p:grpSpPr>
          <a:xfrm>
            <a:off x="649514" y="2404939"/>
            <a:ext cx="2741386" cy="430887"/>
            <a:chOff x="649514" y="1532724"/>
            <a:chExt cx="2741386" cy="430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F4F81E-4879-45F9-840E-1EF679E16744}"/>
                </a:ext>
              </a:extLst>
            </p:cNvPr>
            <p:cNvSpPr txBox="1"/>
            <p:nvPr/>
          </p:nvSpPr>
          <p:spPr>
            <a:xfrm>
              <a:off x="1209675" y="1532724"/>
              <a:ext cx="2181225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APIs to integrate data sources</a:t>
              </a:r>
            </a:p>
          </p:txBody>
        </p:sp>
        <p:sp>
          <p:nvSpPr>
            <p:cNvPr id="12" name="Freeform 1669">
              <a:extLst>
                <a:ext uri="{FF2B5EF4-FFF2-40B4-BE49-F238E27FC236}">
                  <a16:creationId xmlns:a16="http://schemas.microsoft.com/office/drawing/2014/main" id="{7158FD6A-D7B1-4014-9ECC-CF10541FE5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514" y="1544844"/>
              <a:ext cx="406648" cy="406648"/>
            </a:xfrm>
            <a:custGeom>
              <a:avLst/>
              <a:gdLst>
                <a:gd name="T0" fmla="*/ 519 w 719"/>
                <a:gd name="T1" fmla="*/ 263 h 719"/>
                <a:gd name="T2" fmla="*/ 292 w 719"/>
                <a:gd name="T3" fmla="*/ 475 h 719"/>
                <a:gd name="T4" fmla="*/ 289 w 719"/>
                <a:gd name="T5" fmla="*/ 477 h 719"/>
                <a:gd name="T6" fmla="*/ 284 w 719"/>
                <a:gd name="T7" fmla="*/ 479 h 719"/>
                <a:gd name="T8" fmla="*/ 280 w 719"/>
                <a:gd name="T9" fmla="*/ 477 h 719"/>
                <a:gd name="T10" fmla="*/ 275 w 719"/>
                <a:gd name="T11" fmla="*/ 475 h 719"/>
                <a:gd name="T12" fmla="*/ 200 w 719"/>
                <a:gd name="T13" fmla="*/ 400 h 719"/>
                <a:gd name="T14" fmla="*/ 198 w 719"/>
                <a:gd name="T15" fmla="*/ 396 h 719"/>
                <a:gd name="T16" fmla="*/ 197 w 719"/>
                <a:gd name="T17" fmla="*/ 391 h 719"/>
                <a:gd name="T18" fmla="*/ 198 w 719"/>
                <a:gd name="T19" fmla="*/ 387 h 719"/>
                <a:gd name="T20" fmla="*/ 200 w 719"/>
                <a:gd name="T21" fmla="*/ 382 h 719"/>
                <a:gd name="T22" fmla="*/ 205 w 719"/>
                <a:gd name="T23" fmla="*/ 380 h 719"/>
                <a:gd name="T24" fmla="*/ 209 w 719"/>
                <a:gd name="T25" fmla="*/ 379 h 719"/>
                <a:gd name="T26" fmla="*/ 213 w 719"/>
                <a:gd name="T27" fmla="*/ 380 h 719"/>
                <a:gd name="T28" fmla="*/ 217 w 719"/>
                <a:gd name="T29" fmla="*/ 382 h 719"/>
                <a:gd name="T30" fmla="*/ 284 w 719"/>
                <a:gd name="T31" fmla="*/ 450 h 719"/>
                <a:gd name="T32" fmla="*/ 503 w 719"/>
                <a:gd name="T33" fmla="*/ 247 h 719"/>
                <a:gd name="T34" fmla="*/ 507 w 719"/>
                <a:gd name="T35" fmla="*/ 243 h 719"/>
                <a:gd name="T36" fmla="*/ 512 w 719"/>
                <a:gd name="T37" fmla="*/ 243 h 719"/>
                <a:gd name="T38" fmla="*/ 516 w 719"/>
                <a:gd name="T39" fmla="*/ 243 h 719"/>
                <a:gd name="T40" fmla="*/ 519 w 719"/>
                <a:gd name="T41" fmla="*/ 247 h 719"/>
                <a:gd name="T42" fmla="*/ 522 w 719"/>
                <a:gd name="T43" fmla="*/ 251 h 719"/>
                <a:gd name="T44" fmla="*/ 523 w 719"/>
                <a:gd name="T45" fmla="*/ 255 h 719"/>
                <a:gd name="T46" fmla="*/ 522 w 719"/>
                <a:gd name="T47" fmla="*/ 260 h 719"/>
                <a:gd name="T48" fmla="*/ 519 w 719"/>
                <a:gd name="T49" fmla="*/ 263 h 719"/>
                <a:gd name="T50" fmla="*/ 707 w 719"/>
                <a:gd name="T51" fmla="*/ 0 h 719"/>
                <a:gd name="T52" fmla="*/ 12 w 719"/>
                <a:gd name="T53" fmla="*/ 0 h 719"/>
                <a:gd name="T54" fmla="*/ 8 w 719"/>
                <a:gd name="T55" fmla="*/ 2 h 719"/>
                <a:gd name="T56" fmla="*/ 4 w 719"/>
                <a:gd name="T57" fmla="*/ 5 h 719"/>
                <a:gd name="T58" fmla="*/ 1 w 719"/>
                <a:gd name="T59" fmla="*/ 8 h 719"/>
                <a:gd name="T60" fmla="*/ 0 w 719"/>
                <a:gd name="T61" fmla="*/ 13 h 719"/>
                <a:gd name="T62" fmla="*/ 0 w 719"/>
                <a:gd name="T63" fmla="*/ 707 h 719"/>
                <a:gd name="T64" fmla="*/ 1 w 719"/>
                <a:gd name="T65" fmla="*/ 713 h 719"/>
                <a:gd name="T66" fmla="*/ 4 w 719"/>
                <a:gd name="T67" fmla="*/ 716 h 719"/>
                <a:gd name="T68" fmla="*/ 8 w 719"/>
                <a:gd name="T69" fmla="*/ 719 h 719"/>
                <a:gd name="T70" fmla="*/ 12 w 719"/>
                <a:gd name="T71" fmla="*/ 719 h 719"/>
                <a:gd name="T72" fmla="*/ 707 w 719"/>
                <a:gd name="T73" fmla="*/ 719 h 719"/>
                <a:gd name="T74" fmla="*/ 711 w 719"/>
                <a:gd name="T75" fmla="*/ 719 h 719"/>
                <a:gd name="T76" fmla="*/ 716 w 719"/>
                <a:gd name="T77" fmla="*/ 716 h 719"/>
                <a:gd name="T78" fmla="*/ 718 w 719"/>
                <a:gd name="T79" fmla="*/ 713 h 719"/>
                <a:gd name="T80" fmla="*/ 719 w 719"/>
                <a:gd name="T81" fmla="*/ 707 h 719"/>
                <a:gd name="T82" fmla="*/ 719 w 719"/>
                <a:gd name="T83" fmla="*/ 13 h 719"/>
                <a:gd name="T84" fmla="*/ 718 w 719"/>
                <a:gd name="T85" fmla="*/ 8 h 719"/>
                <a:gd name="T86" fmla="*/ 716 w 719"/>
                <a:gd name="T87" fmla="*/ 5 h 719"/>
                <a:gd name="T88" fmla="*/ 711 w 719"/>
                <a:gd name="T89" fmla="*/ 2 h 719"/>
                <a:gd name="T90" fmla="*/ 707 w 719"/>
                <a:gd name="T91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9" h="719">
                  <a:moveTo>
                    <a:pt x="519" y="263"/>
                  </a:moveTo>
                  <a:lnTo>
                    <a:pt x="292" y="475"/>
                  </a:lnTo>
                  <a:lnTo>
                    <a:pt x="289" y="477"/>
                  </a:lnTo>
                  <a:lnTo>
                    <a:pt x="284" y="479"/>
                  </a:lnTo>
                  <a:lnTo>
                    <a:pt x="280" y="477"/>
                  </a:lnTo>
                  <a:lnTo>
                    <a:pt x="275" y="475"/>
                  </a:lnTo>
                  <a:lnTo>
                    <a:pt x="200" y="400"/>
                  </a:lnTo>
                  <a:lnTo>
                    <a:pt x="198" y="396"/>
                  </a:lnTo>
                  <a:lnTo>
                    <a:pt x="197" y="391"/>
                  </a:lnTo>
                  <a:lnTo>
                    <a:pt x="198" y="387"/>
                  </a:lnTo>
                  <a:lnTo>
                    <a:pt x="200" y="382"/>
                  </a:lnTo>
                  <a:lnTo>
                    <a:pt x="205" y="380"/>
                  </a:lnTo>
                  <a:lnTo>
                    <a:pt x="209" y="379"/>
                  </a:lnTo>
                  <a:lnTo>
                    <a:pt x="213" y="380"/>
                  </a:lnTo>
                  <a:lnTo>
                    <a:pt x="217" y="382"/>
                  </a:lnTo>
                  <a:lnTo>
                    <a:pt x="284" y="450"/>
                  </a:lnTo>
                  <a:lnTo>
                    <a:pt x="503" y="247"/>
                  </a:lnTo>
                  <a:lnTo>
                    <a:pt x="507" y="243"/>
                  </a:lnTo>
                  <a:lnTo>
                    <a:pt x="512" y="243"/>
                  </a:lnTo>
                  <a:lnTo>
                    <a:pt x="516" y="243"/>
                  </a:lnTo>
                  <a:lnTo>
                    <a:pt x="519" y="247"/>
                  </a:lnTo>
                  <a:lnTo>
                    <a:pt x="522" y="251"/>
                  </a:lnTo>
                  <a:lnTo>
                    <a:pt x="523" y="255"/>
                  </a:lnTo>
                  <a:lnTo>
                    <a:pt x="522" y="260"/>
                  </a:lnTo>
                  <a:lnTo>
                    <a:pt x="519" y="263"/>
                  </a:lnTo>
                  <a:close/>
                  <a:moveTo>
                    <a:pt x="707" y="0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4" y="5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707"/>
                  </a:lnTo>
                  <a:lnTo>
                    <a:pt x="1" y="713"/>
                  </a:lnTo>
                  <a:lnTo>
                    <a:pt x="4" y="716"/>
                  </a:lnTo>
                  <a:lnTo>
                    <a:pt x="8" y="719"/>
                  </a:lnTo>
                  <a:lnTo>
                    <a:pt x="12" y="719"/>
                  </a:lnTo>
                  <a:lnTo>
                    <a:pt x="707" y="719"/>
                  </a:lnTo>
                  <a:lnTo>
                    <a:pt x="711" y="719"/>
                  </a:lnTo>
                  <a:lnTo>
                    <a:pt x="716" y="716"/>
                  </a:lnTo>
                  <a:lnTo>
                    <a:pt x="718" y="713"/>
                  </a:lnTo>
                  <a:lnTo>
                    <a:pt x="719" y="707"/>
                  </a:lnTo>
                  <a:lnTo>
                    <a:pt x="719" y="13"/>
                  </a:lnTo>
                  <a:lnTo>
                    <a:pt x="718" y="8"/>
                  </a:lnTo>
                  <a:lnTo>
                    <a:pt x="716" y="5"/>
                  </a:lnTo>
                  <a:lnTo>
                    <a:pt x="711" y="2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4904DA-F282-49C8-863C-F3519B86216D}"/>
              </a:ext>
            </a:extLst>
          </p:cNvPr>
          <p:cNvGrpSpPr/>
          <p:nvPr/>
        </p:nvGrpSpPr>
        <p:grpSpPr>
          <a:xfrm>
            <a:off x="649514" y="3082671"/>
            <a:ext cx="2741386" cy="646331"/>
            <a:chOff x="649514" y="1425002"/>
            <a:chExt cx="2741386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12E790-BE15-4633-8166-6FF396F391CA}"/>
                </a:ext>
              </a:extLst>
            </p:cNvPr>
            <p:cNvSpPr txBox="1"/>
            <p:nvPr/>
          </p:nvSpPr>
          <p:spPr>
            <a:xfrm>
              <a:off x="1209675" y="1425002"/>
              <a:ext cx="2181225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Data mart with consolidated KPIs and metrics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endParaRPr>
            </a:p>
          </p:txBody>
        </p:sp>
        <p:sp>
          <p:nvSpPr>
            <p:cNvPr id="15" name="Freeform 1669">
              <a:extLst>
                <a:ext uri="{FF2B5EF4-FFF2-40B4-BE49-F238E27FC236}">
                  <a16:creationId xmlns:a16="http://schemas.microsoft.com/office/drawing/2014/main" id="{84DFD87A-50A9-4C5C-9360-8EA48AB8E7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514" y="1544844"/>
              <a:ext cx="406648" cy="406648"/>
            </a:xfrm>
            <a:custGeom>
              <a:avLst/>
              <a:gdLst>
                <a:gd name="T0" fmla="*/ 519 w 719"/>
                <a:gd name="T1" fmla="*/ 263 h 719"/>
                <a:gd name="T2" fmla="*/ 292 w 719"/>
                <a:gd name="T3" fmla="*/ 475 h 719"/>
                <a:gd name="T4" fmla="*/ 289 w 719"/>
                <a:gd name="T5" fmla="*/ 477 h 719"/>
                <a:gd name="T6" fmla="*/ 284 w 719"/>
                <a:gd name="T7" fmla="*/ 479 h 719"/>
                <a:gd name="T8" fmla="*/ 280 w 719"/>
                <a:gd name="T9" fmla="*/ 477 h 719"/>
                <a:gd name="T10" fmla="*/ 275 w 719"/>
                <a:gd name="T11" fmla="*/ 475 h 719"/>
                <a:gd name="T12" fmla="*/ 200 w 719"/>
                <a:gd name="T13" fmla="*/ 400 h 719"/>
                <a:gd name="T14" fmla="*/ 198 w 719"/>
                <a:gd name="T15" fmla="*/ 396 h 719"/>
                <a:gd name="T16" fmla="*/ 197 w 719"/>
                <a:gd name="T17" fmla="*/ 391 h 719"/>
                <a:gd name="T18" fmla="*/ 198 w 719"/>
                <a:gd name="T19" fmla="*/ 387 h 719"/>
                <a:gd name="T20" fmla="*/ 200 w 719"/>
                <a:gd name="T21" fmla="*/ 382 h 719"/>
                <a:gd name="T22" fmla="*/ 205 w 719"/>
                <a:gd name="T23" fmla="*/ 380 h 719"/>
                <a:gd name="T24" fmla="*/ 209 w 719"/>
                <a:gd name="T25" fmla="*/ 379 h 719"/>
                <a:gd name="T26" fmla="*/ 213 w 719"/>
                <a:gd name="T27" fmla="*/ 380 h 719"/>
                <a:gd name="T28" fmla="*/ 217 w 719"/>
                <a:gd name="T29" fmla="*/ 382 h 719"/>
                <a:gd name="T30" fmla="*/ 284 w 719"/>
                <a:gd name="T31" fmla="*/ 450 h 719"/>
                <a:gd name="T32" fmla="*/ 503 w 719"/>
                <a:gd name="T33" fmla="*/ 247 h 719"/>
                <a:gd name="T34" fmla="*/ 507 w 719"/>
                <a:gd name="T35" fmla="*/ 243 h 719"/>
                <a:gd name="T36" fmla="*/ 512 w 719"/>
                <a:gd name="T37" fmla="*/ 243 h 719"/>
                <a:gd name="T38" fmla="*/ 516 w 719"/>
                <a:gd name="T39" fmla="*/ 243 h 719"/>
                <a:gd name="T40" fmla="*/ 519 w 719"/>
                <a:gd name="T41" fmla="*/ 247 h 719"/>
                <a:gd name="T42" fmla="*/ 522 w 719"/>
                <a:gd name="T43" fmla="*/ 251 h 719"/>
                <a:gd name="T44" fmla="*/ 523 w 719"/>
                <a:gd name="T45" fmla="*/ 255 h 719"/>
                <a:gd name="T46" fmla="*/ 522 w 719"/>
                <a:gd name="T47" fmla="*/ 260 h 719"/>
                <a:gd name="T48" fmla="*/ 519 w 719"/>
                <a:gd name="T49" fmla="*/ 263 h 719"/>
                <a:gd name="T50" fmla="*/ 707 w 719"/>
                <a:gd name="T51" fmla="*/ 0 h 719"/>
                <a:gd name="T52" fmla="*/ 12 w 719"/>
                <a:gd name="T53" fmla="*/ 0 h 719"/>
                <a:gd name="T54" fmla="*/ 8 w 719"/>
                <a:gd name="T55" fmla="*/ 2 h 719"/>
                <a:gd name="T56" fmla="*/ 4 w 719"/>
                <a:gd name="T57" fmla="*/ 5 h 719"/>
                <a:gd name="T58" fmla="*/ 1 w 719"/>
                <a:gd name="T59" fmla="*/ 8 h 719"/>
                <a:gd name="T60" fmla="*/ 0 w 719"/>
                <a:gd name="T61" fmla="*/ 13 h 719"/>
                <a:gd name="T62" fmla="*/ 0 w 719"/>
                <a:gd name="T63" fmla="*/ 707 h 719"/>
                <a:gd name="T64" fmla="*/ 1 w 719"/>
                <a:gd name="T65" fmla="*/ 713 h 719"/>
                <a:gd name="T66" fmla="*/ 4 w 719"/>
                <a:gd name="T67" fmla="*/ 716 h 719"/>
                <a:gd name="T68" fmla="*/ 8 w 719"/>
                <a:gd name="T69" fmla="*/ 719 h 719"/>
                <a:gd name="T70" fmla="*/ 12 w 719"/>
                <a:gd name="T71" fmla="*/ 719 h 719"/>
                <a:gd name="T72" fmla="*/ 707 w 719"/>
                <a:gd name="T73" fmla="*/ 719 h 719"/>
                <a:gd name="T74" fmla="*/ 711 w 719"/>
                <a:gd name="T75" fmla="*/ 719 h 719"/>
                <a:gd name="T76" fmla="*/ 716 w 719"/>
                <a:gd name="T77" fmla="*/ 716 h 719"/>
                <a:gd name="T78" fmla="*/ 718 w 719"/>
                <a:gd name="T79" fmla="*/ 713 h 719"/>
                <a:gd name="T80" fmla="*/ 719 w 719"/>
                <a:gd name="T81" fmla="*/ 707 h 719"/>
                <a:gd name="T82" fmla="*/ 719 w 719"/>
                <a:gd name="T83" fmla="*/ 13 h 719"/>
                <a:gd name="T84" fmla="*/ 718 w 719"/>
                <a:gd name="T85" fmla="*/ 8 h 719"/>
                <a:gd name="T86" fmla="*/ 716 w 719"/>
                <a:gd name="T87" fmla="*/ 5 h 719"/>
                <a:gd name="T88" fmla="*/ 711 w 719"/>
                <a:gd name="T89" fmla="*/ 2 h 719"/>
                <a:gd name="T90" fmla="*/ 707 w 719"/>
                <a:gd name="T91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9" h="719">
                  <a:moveTo>
                    <a:pt x="519" y="263"/>
                  </a:moveTo>
                  <a:lnTo>
                    <a:pt x="292" y="475"/>
                  </a:lnTo>
                  <a:lnTo>
                    <a:pt x="289" y="477"/>
                  </a:lnTo>
                  <a:lnTo>
                    <a:pt x="284" y="479"/>
                  </a:lnTo>
                  <a:lnTo>
                    <a:pt x="280" y="477"/>
                  </a:lnTo>
                  <a:lnTo>
                    <a:pt x="275" y="475"/>
                  </a:lnTo>
                  <a:lnTo>
                    <a:pt x="200" y="400"/>
                  </a:lnTo>
                  <a:lnTo>
                    <a:pt x="198" y="396"/>
                  </a:lnTo>
                  <a:lnTo>
                    <a:pt x="197" y="391"/>
                  </a:lnTo>
                  <a:lnTo>
                    <a:pt x="198" y="387"/>
                  </a:lnTo>
                  <a:lnTo>
                    <a:pt x="200" y="382"/>
                  </a:lnTo>
                  <a:lnTo>
                    <a:pt x="205" y="380"/>
                  </a:lnTo>
                  <a:lnTo>
                    <a:pt x="209" y="379"/>
                  </a:lnTo>
                  <a:lnTo>
                    <a:pt x="213" y="380"/>
                  </a:lnTo>
                  <a:lnTo>
                    <a:pt x="217" y="382"/>
                  </a:lnTo>
                  <a:lnTo>
                    <a:pt x="284" y="450"/>
                  </a:lnTo>
                  <a:lnTo>
                    <a:pt x="503" y="247"/>
                  </a:lnTo>
                  <a:lnTo>
                    <a:pt x="507" y="243"/>
                  </a:lnTo>
                  <a:lnTo>
                    <a:pt x="512" y="243"/>
                  </a:lnTo>
                  <a:lnTo>
                    <a:pt x="516" y="243"/>
                  </a:lnTo>
                  <a:lnTo>
                    <a:pt x="519" y="247"/>
                  </a:lnTo>
                  <a:lnTo>
                    <a:pt x="522" y="251"/>
                  </a:lnTo>
                  <a:lnTo>
                    <a:pt x="523" y="255"/>
                  </a:lnTo>
                  <a:lnTo>
                    <a:pt x="522" y="260"/>
                  </a:lnTo>
                  <a:lnTo>
                    <a:pt x="519" y="263"/>
                  </a:lnTo>
                  <a:close/>
                  <a:moveTo>
                    <a:pt x="707" y="0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4" y="5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707"/>
                  </a:lnTo>
                  <a:lnTo>
                    <a:pt x="1" y="713"/>
                  </a:lnTo>
                  <a:lnTo>
                    <a:pt x="4" y="716"/>
                  </a:lnTo>
                  <a:lnTo>
                    <a:pt x="8" y="719"/>
                  </a:lnTo>
                  <a:lnTo>
                    <a:pt x="12" y="719"/>
                  </a:lnTo>
                  <a:lnTo>
                    <a:pt x="707" y="719"/>
                  </a:lnTo>
                  <a:lnTo>
                    <a:pt x="711" y="719"/>
                  </a:lnTo>
                  <a:lnTo>
                    <a:pt x="716" y="716"/>
                  </a:lnTo>
                  <a:lnTo>
                    <a:pt x="718" y="713"/>
                  </a:lnTo>
                  <a:lnTo>
                    <a:pt x="719" y="707"/>
                  </a:lnTo>
                  <a:lnTo>
                    <a:pt x="719" y="13"/>
                  </a:lnTo>
                  <a:lnTo>
                    <a:pt x="718" y="8"/>
                  </a:lnTo>
                  <a:lnTo>
                    <a:pt x="716" y="5"/>
                  </a:lnTo>
                  <a:lnTo>
                    <a:pt x="711" y="2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C24A14-0D6B-431B-9979-DEEBDF068605}"/>
              </a:ext>
            </a:extLst>
          </p:cNvPr>
          <p:cNvGrpSpPr/>
          <p:nvPr/>
        </p:nvGrpSpPr>
        <p:grpSpPr>
          <a:xfrm>
            <a:off x="4630057" y="2404939"/>
            <a:ext cx="2741386" cy="430887"/>
            <a:chOff x="649514" y="1532724"/>
            <a:chExt cx="2741386" cy="43088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EB75D9-F529-4685-A684-92F49B0AF35F}"/>
                </a:ext>
              </a:extLst>
            </p:cNvPr>
            <p:cNvSpPr txBox="1"/>
            <p:nvPr/>
          </p:nvSpPr>
          <p:spPr>
            <a:xfrm>
              <a:off x="1209675" y="1532724"/>
              <a:ext cx="2181225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Competitive landscape dashboards</a:t>
              </a:r>
            </a:p>
          </p:txBody>
        </p:sp>
        <p:sp>
          <p:nvSpPr>
            <p:cNvPr id="28" name="Freeform 1669">
              <a:extLst>
                <a:ext uri="{FF2B5EF4-FFF2-40B4-BE49-F238E27FC236}">
                  <a16:creationId xmlns:a16="http://schemas.microsoft.com/office/drawing/2014/main" id="{AABC315B-3954-4889-A18E-9C999E4E1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514" y="1544844"/>
              <a:ext cx="406648" cy="406648"/>
            </a:xfrm>
            <a:custGeom>
              <a:avLst/>
              <a:gdLst>
                <a:gd name="T0" fmla="*/ 519 w 719"/>
                <a:gd name="T1" fmla="*/ 263 h 719"/>
                <a:gd name="T2" fmla="*/ 292 w 719"/>
                <a:gd name="T3" fmla="*/ 475 h 719"/>
                <a:gd name="T4" fmla="*/ 289 w 719"/>
                <a:gd name="T5" fmla="*/ 477 h 719"/>
                <a:gd name="T6" fmla="*/ 284 w 719"/>
                <a:gd name="T7" fmla="*/ 479 h 719"/>
                <a:gd name="T8" fmla="*/ 280 w 719"/>
                <a:gd name="T9" fmla="*/ 477 h 719"/>
                <a:gd name="T10" fmla="*/ 275 w 719"/>
                <a:gd name="T11" fmla="*/ 475 h 719"/>
                <a:gd name="T12" fmla="*/ 200 w 719"/>
                <a:gd name="T13" fmla="*/ 400 h 719"/>
                <a:gd name="T14" fmla="*/ 198 w 719"/>
                <a:gd name="T15" fmla="*/ 396 h 719"/>
                <a:gd name="T16" fmla="*/ 197 w 719"/>
                <a:gd name="T17" fmla="*/ 391 h 719"/>
                <a:gd name="T18" fmla="*/ 198 w 719"/>
                <a:gd name="T19" fmla="*/ 387 h 719"/>
                <a:gd name="T20" fmla="*/ 200 w 719"/>
                <a:gd name="T21" fmla="*/ 382 h 719"/>
                <a:gd name="T22" fmla="*/ 205 w 719"/>
                <a:gd name="T23" fmla="*/ 380 h 719"/>
                <a:gd name="T24" fmla="*/ 209 w 719"/>
                <a:gd name="T25" fmla="*/ 379 h 719"/>
                <a:gd name="T26" fmla="*/ 213 w 719"/>
                <a:gd name="T27" fmla="*/ 380 h 719"/>
                <a:gd name="T28" fmla="*/ 217 w 719"/>
                <a:gd name="T29" fmla="*/ 382 h 719"/>
                <a:gd name="T30" fmla="*/ 284 w 719"/>
                <a:gd name="T31" fmla="*/ 450 h 719"/>
                <a:gd name="T32" fmla="*/ 503 w 719"/>
                <a:gd name="T33" fmla="*/ 247 h 719"/>
                <a:gd name="T34" fmla="*/ 507 w 719"/>
                <a:gd name="T35" fmla="*/ 243 h 719"/>
                <a:gd name="T36" fmla="*/ 512 w 719"/>
                <a:gd name="T37" fmla="*/ 243 h 719"/>
                <a:gd name="T38" fmla="*/ 516 w 719"/>
                <a:gd name="T39" fmla="*/ 243 h 719"/>
                <a:gd name="T40" fmla="*/ 519 w 719"/>
                <a:gd name="T41" fmla="*/ 247 h 719"/>
                <a:gd name="T42" fmla="*/ 522 w 719"/>
                <a:gd name="T43" fmla="*/ 251 h 719"/>
                <a:gd name="T44" fmla="*/ 523 w 719"/>
                <a:gd name="T45" fmla="*/ 255 h 719"/>
                <a:gd name="T46" fmla="*/ 522 w 719"/>
                <a:gd name="T47" fmla="*/ 260 h 719"/>
                <a:gd name="T48" fmla="*/ 519 w 719"/>
                <a:gd name="T49" fmla="*/ 263 h 719"/>
                <a:gd name="T50" fmla="*/ 707 w 719"/>
                <a:gd name="T51" fmla="*/ 0 h 719"/>
                <a:gd name="T52" fmla="*/ 12 w 719"/>
                <a:gd name="T53" fmla="*/ 0 h 719"/>
                <a:gd name="T54" fmla="*/ 8 w 719"/>
                <a:gd name="T55" fmla="*/ 2 h 719"/>
                <a:gd name="T56" fmla="*/ 4 w 719"/>
                <a:gd name="T57" fmla="*/ 5 h 719"/>
                <a:gd name="T58" fmla="*/ 1 w 719"/>
                <a:gd name="T59" fmla="*/ 8 h 719"/>
                <a:gd name="T60" fmla="*/ 0 w 719"/>
                <a:gd name="T61" fmla="*/ 13 h 719"/>
                <a:gd name="T62" fmla="*/ 0 w 719"/>
                <a:gd name="T63" fmla="*/ 707 h 719"/>
                <a:gd name="T64" fmla="*/ 1 w 719"/>
                <a:gd name="T65" fmla="*/ 713 h 719"/>
                <a:gd name="T66" fmla="*/ 4 w 719"/>
                <a:gd name="T67" fmla="*/ 716 h 719"/>
                <a:gd name="T68" fmla="*/ 8 w 719"/>
                <a:gd name="T69" fmla="*/ 719 h 719"/>
                <a:gd name="T70" fmla="*/ 12 w 719"/>
                <a:gd name="T71" fmla="*/ 719 h 719"/>
                <a:gd name="T72" fmla="*/ 707 w 719"/>
                <a:gd name="T73" fmla="*/ 719 h 719"/>
                <a:gd name="T74" fmla="*/ 711 w 719"/>
                <a:gd name="T75" fmla="*/ 719 h 719"/>
                <a:gd name="T76" fmla="*/ 716 w 719"/>
                <a:gd name="T77" fmla="*/ 716 h 719"/>
                <a:gd name="T78" fmla="*/ 718 w 719"/>
                <a:gd name="T79" fmla="*/ 713 h 719"/>
                <a:gd name="T80" fmla="*/ 719 w 719"/>
                <a:gd name="T81" fmla="*/ 707 h 719"/>
                <a:gd name="T82" fmla="*/ 719 w 719"/>
                <a:gd name="T83" fmla="*/ 13 h 719"/>
                <a:gd name="T84" fmla="*/ 718 w 719"/>
                <a:gd name="T85" fmla="*/ 8 h 719"/>
                <a:gd name="T86" fmla="*/ 716 w 719"/>
                <a:gd name="T87" fmla="*/ 5 h 719"/>
                <a:gd name="T88" fmla="*/ 711 w 719"/>
                <a:gd name="T89" fmla="*/ 2 h 719"/>
                <a:gd name="T90" fmla="*/ 707 w 719"/>
                <a:gd name="T91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9" h="719">
                  <a:moveTo>
                    <a:pt x="519" y="263"/>
                  </a:moveTo>
                  <a:lnTo>
                    <a:pt x="292" y="475"/>
                  </a:lnTo>
                  <a:lnTo>
                    <a:pt x="289" y="477"/>
                  </a:lnTo>
                  <a:lnTo>
                    <a:pt x="284" y="479"/>
                  </a:lnTo>
                  <a:lnTo>
                    <a:pt x="280" y="477"/>
                  </a:lnTo>
                  <a:lnTo>
                    <a:pt x="275" y="475"/>
                  </a:lnTo>
                  <a:lnTo>
                    <a:pt x="200" y="400"/>
                  </a:lnTo>
                  <a:lnTo>
                    <a:pt x="198" y="396"/>
                  </a:lnTo>
                  <a:lnTo>
                    <a:pt x="197" y="391"/>
                  </a:lnTo>
                  <a:lnTo>
                    <a:pt x="198" y="387"/>
                  </a:lnTo>
                  <a:lnTo>
                    <a:pt x="200" y="382"/>
                  </a:lnTo>
                  <a:lnTo>
                    <a:pt x="205" y="380"/>
                  </a:lnTo>
                  <a:lnTo>
                    <a:pt x="209" y="379"/>
                  </a:lnTo>
                  <a:lnTo>
                    <a:pt x="213" y="380"/>
                  </a:lnTo>
                  <a:lnTo>
                    <a:pt x="217" y="382"/>
                  </a:lnTo>
                  <a:lnTo>
                    <a:pt x="284" y="450"/>
                  </a:lnTo>
                  <a:lnTo>
                    <a:pt x="503" y="247"/>
                  </a:lnTo>
                  <a:lnTo>
                    <a:pt x="507" y="243"/>
                  </a:lnTo>
                  <a:lnTo>
                    <a:pt x="512" y="243"/>
                  </a:lnTo>
                  <a:lnTo>
                    <a:pt x="516" y="243"/>
                  </a:lnTo>
                  <a:lnTo>
                    <a:pt x="519" y="247"/>
                  </a:lnTo>
                  <a:lnTo>
                    <a:pt x="522" y="251"/>
                  </a:lnTo>
                  <a:lnTo>
                    <a:pt x="523" y="255"/>
                  </a:lnTo>
                  <a:lnTo>
                    <a:pt x="522" y="260"/>
                  </a:lnTo>
                  <a:lnTo>
                    <a:pt x="519" y="263"/>
                  </a:lnTo>
                  <a:close/>
                  <a:moveTo>
                    <a:pt x="707" y="0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4" y="5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707"/>
                  </a:lnTo>
                  <a:lnTo>
                    <a:pt x="1" y="713"/>
                  </a:lnTo>
                  <a:lnTo>
                    <a:pt x="4" y="716"/>
                  </a:lnTo>
                  <a:lnTo>
                    <a:pt x="8" y="719"/>
                  </a:lnTo>
                  <a:lnTo>
                    <a:pt x="12" y="719"/>
                  </a:lnTo>
                  <a:lnTo>
                    <a:pt x="707" y="719"/>
                  </a:lnTo>
                  <a:lnTo>
                    <a:pt x="711" y="719"/>
                  </a:lnTo>
                  <a:lnTo>
                    <a:pt x="716" y="716"/>
                  </a:lnTo>
                  <a:lnTo>
                    <a:pt x="718" y="713"/>
                  </a:lnTo>
                  <a:lnTo>
                    <a:pt x="719" y="707"/>
                  </a:lnTo>
                  <a:lnTo>
                    <a:pt x="719" y="13"/>
                  </a:lnTo>
                  <a:lnTo>
                    <a:pt x="718" y="8"/>
                  </a:lnTo>
                  <a:lnTo>
                    <a:pt x="716" y="5"/>
                  </a:lnTo>
                  <a:lnTo>
                    <a:pt x="711" y="2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6FD07C-6335-49D8-891B-AA4C5396C59B}"/>
              </a:ext>
            </a:extLst>
          </p:cNvPr>
          <p:cNvGrpSpPr/>
          <p:nvPr/>
        </p:nvGrpSpPr>
        <p:grpSpPr>
          <a:xfrm>
            <a:off x="4630057" y="3133530"/>
            <a:ext cx="2741386" cy="406648"/>
            <a:chOff x="649514" y="1544844"/>
            <a:chExt cx="2741386" cy="40664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5C2124-888D-48D9-A540-3406981E8B3F}"/>
                </a:ext>
              </a:extLst>
            </p:cNvPr>
            <p:cNvSpPr txBox="1"/>
            <p:nvPr/>
          </p:nvSpPr>
          <p:spPr>
            <a:xfrm>
              <a:off x="1209675" y="1640445"/>
              <a:ext cx="218122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Micro-segmentation</a:t>
              </a:r>
            </a:p>
          </p:txBody>
        </p:sp>
        <p:sp>
          <p:nvSpPr>
            <p:cNvPr id="32" name="Freeform 1669">
              <a:extLst>
                <a:ext uri="{FF2B5EF4-FFF2-40B4-BE49-F238E27FC236}">
                  <a16:creationId xmlns:a16="http://schemas.microsoft.com/office/drawing/2014/main" id="{17EB5CC9-C692-40DC-98A9-4B4D8C1F13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514" y="1544844"/>
              <a:ext cx="406648" cy="406648"/>
            </a:xfrm>
            <a:custGeom>
              <a:avLst/>
              <a:gdLst>
                <a:gd name="T0" fmla="*/ 519 w 719"/>
                <a:gd name="T1" fmla="*/ 263 h 719"/>
                <a:gd name="T2" fmla="*/ 292 w 719"/>
                <a:gd name="T3" fmla="*/ 475 h 719"/>
                <a:gd name="T4" fmla="*/ 289 w 719"/>
                <a:gd name="T5" fmla="*/ 477 h 719"/>
                <a:gd name="T6" fmla="*/ 284 w 719"/>
                <a:gd name="T7" fmla="*/ 479 h 719"/>
                <a:gd name="T8" fmla="*/ 280 w 719"/>
                <a:gd name="T9" fmla="*/ 477 h 719"/>
                <a:gd name="T10" fmla="*/ 275 w 719"/>
                <a:gd name="T11" fmla="*/ 475 h 719"/>
                <a:gd name="T12" fmla="*/ 200 w 719"/>
                <a:gd name="T13" fmla="*/ 400 h 719"/>
                <a:gd name="T14" fmla="*/ 198 w 719"/>
                <a:gd name="T15" fmla="*/ 396 h 719"/>
                <a:gd name="T16" fmla="*/ 197 w 719"/>
                <a:gd name="T17" fmla="*/ 391 h 719"/>
                <a:gd name="T18" fmla="*/ 198 w 719"/>
                <a:gd name="T19" fmla="*/ 387 h 719"/>
                <a:gd name="T20" fmla="*/ 200 w 719"/>
                <a:gd name="T21" fmla="*/ 382 h 719"/>
                <a:gd name="T22" fmla="*/ 205 w 719"/>
                <a:gd name="T23" fmla="*/ 380 h 719"/>
                <a:gd name="T24" fmla="*/ 209 w 719"/>
                <a:gd name="T25" fmla="*/ 379 h 719"/>
                <a:gd name="T26" fmla="*/ 213 w 719"/>
                <a:gd name="T27" fmla="*/ 380 h 719"/>
                <a:gd name="T28" fmla="*/ 217 w 719"/>
                <a:gd name="T29" fmla="*/ 382 h 719"/>
                <a:gd name="T30" fmla="*/ 284 w 719"/>
                <a:gd name="T31" fmla="*/ 450 h 719"/>
                <a:gd name="T32" fmla="*/ 503 w 719"/>
                <a:gd name="T33" fmla="*/ 247 h 719"/>
                <a:gd name="T34" fmla="*/ 507 w 719"/>
                <a:gd name="T35" fmla="*/ 243 h 719"/>
                <a:gd name="T36" fmla="*/ 512 w 719"/>
                <a:gd name="T37" fmla="*/ 243 h 719"/>
                <a:gd name="T38" fmla="*/ 516 w 719"/>
                <a:gd name="T39" fmla="*/ 243 h 719"/>
                <a:gd name="T40" fmla="*/ 519 w 719"/>
                <a:gd name="T41" fmla="*/ 247 h 719"/>
                <a:gd name="T42" fmla="*/ 522 w 719"/>
                <a:gd name="T43" fmla="*/ 251 h 719"/>
                <a:gd name="T44" fmla="*/ 523 w 719"/>
                <a:gd name="T45" fmla="*/ 255 h 719"/>
                <a:gd name="T46" fmla="*/ 522 w 719"/>
                <a:gd name="T47" fmla="*/ 260 h 719"/>
                <a:gd name="T48" fmla="*/ 519 w 719"/>
                <a:gd name="T49" fmla="*/ 263 h 719"/>
                <a:gd name="T50" fmla="*/ 707 w 719"/>
                <a:gd name="T51" fmla="*/ 0 h 719"/>
                <a:gd name="T52" fmla="*/ 12 w 719"/>
                <a:gd name="T53" fmla="*/ 0 h 719"/>
                <a:gd name="T54" fmla="*/ 8 w 719"/>
                <a:gd name="T55" fmla="*/ 2 h 719"/>
                <a:gd name="T56" fmla="*/ 4 w 719"/>
                <a:gd name="T57" fmla="*/ 5 h 719"/>
                <a:gd name="T58" fmla="*/ 1 w 719"/>
                <a:gd name="T59" fmla="*/ 8 h 719"/>
                <a:gd name="T60" fmla="*/ 0 w 719"/>
                <a:gd name="T61" fmla="*/ 13 h 719"/>
                <a:gd name="T62" fmla="*/ 0 w 719"/>
                <a:gd name="T63" fmla="*/ 707 h 719"/>
                <a:gd name="T64" fmla="*/ 1 w 719"/>
                <a:gd name="T65" fmla="*/ 713 h 719"/>
                <a:gd name="T66" fmla="*/ 4 w 719"/>
                <a:gd name="T67" fmla="*/ 716 h 719"/>
                <a:gd name="T68" fmla="*/ 8 w 719"/>
                <a:gd name="T69" fmla="*/ 719 h 719"/>
                <a:gd name="T70" fmla="*/ 12 w 719"/>
                <a:gd name="T71" fmla="*/ 719 h 719"/>
                <a:gd name="T72" fmla="*/ 707 w 719"/>
                <a:gd name="T73" fmla="*/ 719 h 719"/>
                <a:gd name="T74" fmla="*/ 711 w 719"/>
                <a:gd name="T75" fmla="*/ 719 h 719"/>
                <a:gd name="T76" fmla="*/ 716 w 719"/>
                <a:gd name="T77" fmla="*/ 716 h 719"/>
                <a:gd name="T78" fmla="*/ 718 w 719"/>
                <a:gd name="T79" fmla="*/ 713 h 719"/>
                <a:gd name="T80" fmla="*/ 719 w 719"/>
                <a:gd name="T81" fmla="*/ 707 h 719"/>
                <a:gd name="T82" fmla="*/ 719 w 719"/>
                <a:gd name="T83" fmla="*/ 13 h 719"/>
                <a:gd name="T84" fmla="*/ 718 w 719"/>
                <a:gd name="T85" fmla="*/ 8 h 719"/>
                <a:gd name="T86" fmla="*/ 716 w 719"/>
                <a:gd name="T87" fmla="*/ 5 h 719"/>
                <a:gd name="T88" fmla="*/ 711 w 719"/>
                <a:gd name="T89" fmla="*/ 2 h 719"/>
                <a:gd name="T90" fmla="*/ 707 w 719"/>
                <a:gd name="T91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9" h="719">
                  <a:moveTo>
                    <a:pt x="519" y="263"/>
                  </a:moveTo>
                  <a:lnTo>
                    <a:pt x="292" y="475"/>
                  </a:lnTo>
                  <a:lnTo>
                    <a:pt x="289" y="477"/>
                  </a:lnTo>
                  <a:lnTo>
                    <a:pt x="284" y="479"/>
                  </a:lnTo>
                  <a:lnTo>
                    <a:pt x="280" y="477"/>
                  </a:lnTo>
                  <a:lnTo>
                    <a:pt x="275" y="475"/>
                  </a:lnTo>
                  <a:lnTo>
                    <a:pt x="200" y="400"/>
                  </a:lnTo>
                  <a:lnTo>
                    <a:pt x="198" y="396"/>
                  </a:lnTo>
                  <a:lnTo>
                    <a:pt x="197" y="391"/>
                  </a:lnTo>
                  <a:lnTo>
                    <a:pt x="198" y="387"/>
                  </a:lnTo>
                  <a:lnTo>
                    <a:pt x="200" y="382"/>
                  </a:lnTo>
                  <a:lnTo>
                    <a:pt x="205" y="380"/>
                  </a:lnTo>
                  <a:lnTo>
                    <a:pt x="209" y="379"/>
                  </a:lnTo>
                  <a:lnTo>
                    <a:pt x="213" y="380"/>
                  </a:lnTo>
                  <a:lnTo>
                    <a:pt x="217" y="382"/>
                  </a:lnTo>
                  <a:lnTo>
                    <a:pt x="284" y="450"/>
                  </a:lnTo>
                  <a:lnTo>
                    <a:pt x="503" y="247"/>
                  </a:lnTo>
                  <a:lnTo>
                    <a:pt x="507" y="243"/>
                  </a:lnTo>
                  <a:lnTo>
                    <a:pt x="512" y="243"/>
                  </a:lnTo>
                  <a:lnTo>
                    <a:pt x="516" y="243"/>
                  </a:lnTo>
                  <a:lnTo>
                    <a:pt x="519" y="247"/>
                  </a:lnTo>
                  <a:lnTo>
                    <a:pt x="522" y="251"/>
                  </a:lnTo>
                  <a:lnTo>
                    <a:pt x="523" y="255"/>
                  </a:lnTo>
                  <a:lnTo>
                    <a:pt x="522" y="260"/>
                  </a:lnTo>
                  <a:lnTo>
                    <a:pt x="519" y="263"/>
                  </a:lnTo>
                  <a:close/>
                  <a:moveTo>
                    <a:pt x="707" y="0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4" y="5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707"/>
                  </a:lnTo>
                  <a:lnTo>
                    <a:pt x="1" y="713"/>
                  </a:lnTo>
                  <a:lnTo>
                    <a:pt x="4" y="716"/>
                  </a:lnTo>
                  <a:lnTo>
                    <a:pt x="8" y="719"/>
                  </a:lnTo>
                  <a:lnTo>
                    <a:pt x="12" y="719"/>
                  </a:lnTo>
                  <a:lnTo>
                    <a:pt x="707" y="719"/>
                  </a:lnTo>
                  <a:lnTo>
                    <a:pt x="711" y="719"/>
                  </a:lnTo>
                  <a:lnTo>
                    <a:pt x="716" y="716"/>
                  </a:lnTo>
                  <a:lnTo>
                    <a:pt x="718" y="713"/>
                  </a:lnTo>
                  <a:lnTo>
                    <a:pt x="719" y="707"/>
                  </a:lnTo>
                  <a:lnTo>
                    <a:pt x="719" y="13"/>
                  </a:lnTo>
                  <a:lnTo>
                    <a:pt x="718" y="8"/>
                  </a:lnTo>
                  <a:lnTo>
                    <a:pt x="716" y="5"/>
                  </a:lnTo>
                  <a:lnTo>
                    <a:pt x="711" y="2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FFAF4EE-B986-4233-9F04-4E3E272BC144}"/>
              </a:ext>
            </a:extLst>
          </p:cNvPr>
          <p:cNvGrpSpPr/>
          <p:nvPr/>
        </p:nvGrpSpPr>
        <p:grpSpPr>
          <a:xfrm>
            <a:off x="4630057" y="3918984"/>
            <a:ext cx="2741386" cy="406648"/>
            <a:chOff x="649514" y="1544844"/>
            <a:chExt cx="2741386" cy="40664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C42873-A642-4C47-8942-F4DA6B16CB28}"/>
                </a:ext>
              </a:extLst>
            </p:cNvPr>
            <p:cNvSpPr txBox="1"/>
            <p:nvPr/>
          </p:nvSpPr>
          <p:spPr>
            <a:xfrm>
              <a:off x="1209675" y="1640445"/>
              <a:ext cx="218122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Voice of the Consumer</a:t>
              </a:r>
            </a:p>
          </p:txBody>
        </p:sp>
        <p:sp>
          <p:nvSpPr>
            <p:cNvPr id="35" name="Freeform 1669">
              <a:extLst>
                <a:ext uri="{FF2B5EF4-FFF2-40B4-BE49-F238E27FC236}">
                  <a16:creationId xmlns:a16="http://schemas.microsoft.com/office/drawing/2014/main" id="{E16E021A-1EB1-4010-A8E3-495CC92E9C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514" y="1544844"/>
              <a:ext cx="406648" cy="406648"/>
            </a:xfrm>
            <a:custGeom>
              <a:avLst/>
              <a:gdLst>
                <a:gd name="T0" fmla="*/ 519 w 719"/>
                <a:gd name="T1" fmla="*/ 263 h 719"/>
                <a:gd name="T2" fmla="*/ 292 w 719"/>
                <a:gd name="T3" fmla="*/ 475 h 719"/>
                <a:gd name="T4" fmla="*/ 289 w 719"/>
                <a:gd name="T5" fmla="*/ 477 h 719"/>
                <a:gd name="T6" fmla="*/ 284 w 719"/>
                <a:gd name="T7" fmla="*/ 479 h 719"/>
                <a:gd name="T8" fmla="*/ 280 w 719"/>
                <a:gd name="T9" fmla="*/ 477 h 719"/>
                <a:gd name="T10" fmla="*/ 275 w 719"/>
                <a:gd name="T11" fmla="*/ 475 h 719"/>
                <a:gd name="T12" fmla="*/ 200 w 719"/>
                <a:gd name="T13" fmla="*/ 400 h 719"/>
                <a:gd name="T14" fmla="*/ 198 w 719"/>
                <a:gd name="T15" fmla="*/ 396 h 719"/>
                <a:gd name="T16" fmla="*/ 197 w 719"/>
                <a:gd name="T17" fmla="*/ 391 h 719"/>
                <a:gd name="T18" fmla="*/ 198 w 719"/>
                <a:gd name="T19" fmla="*/ 387 h 719"/>
                <a:gd name="T20" fmla="*/ 200 w 719"/>
                <a:gd name="T21" fmla="*/ 382 h 719"/>
                <a:gd name="T22" fmla="*/ 205 w 719"/>
                <a:gd name="T23" fmla="*/ 380 h 719"/>
                <a:gd name="T24" fmla="*/ 209 w 719"/>
                <a:gd name="T25" fmla="*/ 379 h 719"/>
                <a:gd name="T26" fmla="*/ 213 w 719"/>
                <a:gd name="T27" fmla="*/ 380 h 719"/>
                <a:gd name="T28" fmla="*/ 217 w 719"/>
                <a:gd name="T29" fmla="*/ 382 h 719"/>
                <a:gd name="T30" fmla="*/ 284 w 719"/>
                <a:gd name="T31" fmla="*/ 450 h 719"/>
                <a:gd name="T32" fmla="*/ 503 w 719"/>
                <a:gd name="T33" fmla="*/ 247 h 719"/>
                <a:gd name="T34" fmla="*/ 507 w 719"/>
                <a:gd name="T35" fmla="*/ 243 h 719"/>
                <a:gd name="T36" fmla="*/ 512 w 719"/>
                <a:gd name="T37" fmla="*/ 243 h 719"/>
                <a:gd name="T38" fmla="*/ 516 w 719"/>
                <a:gd name="T39" fmla="*/ 243 h 719"/>
                <a:gd name="T40" fmla="*/ 519 w 719"/>
                <a:gd name="T41" fmla="*/ 247 h 719"/>
                <a:gd name="T42" fmla="*/ 522 w 719"/>
                <a:gd name="T43" fmla="*/ 251 h 719"/>
                <a:gd name="T44" fmla="*/ 523 w 719"/>
                <a:gd name="T45" fmla="*/ 255 h 719"/>
                <a:gd name="T46" fmla="*/ 522 w 719"/>
                <a:gd name="T47" fmla="*/ 260 h 719"/>
                <a:gd name="T48" fmla="*/ 519 w 719"/>
                <a:gd name="T49" fmla="*/ 263 h 719"/>
                <a:gd name="T50" fmla="*/ 707 w 719"/>
                <a:gd name="T51" fmla="*/ 0 h 719"/>
                <a:gd name="T52" fmla="*/ 12 w 719"/>
                <a:gd name="T53" fmla="*/ 0 h 719"/>
                <a:gd name="T54" fmla="*/ 8 w 719"/>
                <a:gd name="T55" fmla="*/ 2 h 719"/>
                <a:gd name="T56" fmla="*/ 4 w 719"/>
                <a:gd name="T57" fmla="*/ 5 h 719"/>
                <a:gd name="T58" fmla="*/ 1 w 719"/>
                <a:gd name="T59" fmla="*/ 8 h 719"/>
                <a:gd name="T60" fmla="*/ 0 w 719"/>
                <a:gd name="T61" fmla="*/ 13 h 719"/>
                <a:gd name="T62" fmla="*/ 0 w 719"/>
                <a:gd name="T63" fmla="*/ 707 h 719"/>
                <a:gd name="T64" fmla="*/ 1 w 719"/>
                <a:gd name="T65" fmla="*/ 713 h 719"/>
                <a:gd name="T66" fmla="*/ 4 w 719"/>
                <a:gd name="T67" fmla="*/ 716 h 719"/>
                <a:gd name="T68" fmla="*/ 8 w 719"/>
                <a:gd name="T69" fmla="*/ 719 h 719"/>
                <a:gd name="T70" fmla="*/ 12 w 719"/>
                <a:gd name="T71" fmla="*/ 719 h 719"/>
                <a:gd name="T72" fmla="*/ 707 w 719"/>
                <a:gd name="T73" fmla="*/ 719 h 719"/>
                <a:gd name="T74" fmla="*/ 711 w 719"/>
                <a:gd name="T75" fmla="*/ 719 h 719"/>
                <a:gd name="T76" fmla="*/ 716 w 719"/>
                <a:gd name="T77" fmla="*/ 716 h 719"/>
                <a:gd name="T78" fmla="*/ 718 w 719"/>
                <a:gd name="T79" fmla="*/ 713 h 719"/>
                <a:gd name="T80" fmla="*/ 719 w 719"/>
                <a:gd name="T81" fmla="*/ 707 h 719"/>
                <a:gd name="T82" fmla="*/ 719 w 719"/>
                <a:gd name="T83" fmla="*/ 13 h 719"/>
                <a:gd name="T84" fmla="*/ 718 w 719"/>
                <a:gd name="T85" fmla="*/ 8 h 719"/>
                <a:gd name="T86" fmla="*/ 716 w 719"/>
                <a:gd name="T87" fmla="*/ 5 h 719"/>
                <a:gd name="T88" fmla="*/ 711 w 719"/>
                <a:gd name="T89" fmla="*/ 2 h 719"/>
                <a:gd name="T90" fmla="*/ 707 w 719"/>
                <a:gd name="T91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9" h="719">
                  <a:moveTo>
                    <a:pt x="519" y="263"/>
                  </a:moveTo>
                  <a:lnTo>
                    <a:pt x="292" y="475"/>
                  </a:lnTo>
                  <a:lnTo>
                    <a:pt x="289" y="477"/>
                  </a:lnTo>
                  <a:lnTo>
                    <a:pt x="284" y="479"/>
                  </a:lnTo>
                  <a:lnTo>
                    <a:pt x="280" y="477"/>
                  </a:lnTo>
                  <a:lnTo>
                    <a:pt x="275" y="475"/>
                  </a:lnTo>
                  <a:lnTo>
                    <a:pt x="200" y="400"/>
                  </a:lnTo>
                  <a:lnTo>
                    <a:pt x="198" y="396"/>
                  </a:lnTo>
                  <a:lnTo>
                    <a:pt x="197" y="391"/>
                  </a:lnTo>
                  <a:lnTo>
                    <a:pt x="198" y="387"/>
                  </a:lnTo>
                  <a:lnTo>
                    <a:pt x="200" y="382"/>
                  </a:lnTo>
                  <a:lnTo>
                    <a:pt x="205" y="380"/>
                  </a:lnTo>
                  <a:lnTo>
                    <a:pt x="209" y="379"/>
                  </a:lnTo>
                  <a:lnTo>
                    <a:pt x="213" y="380"/>
                  </a:lnTo>
                  <a:lnTo>
                    <a:pt x="217" y="382"/>
                  </a:lnTo>
                  <a:lnTo>
                    <a:pt x="284" y="450"/>
                  </a:lnTo>
                  <a:lnTo>
                    <a:pt x="503" y="247"/>
                  </a:lnTo>
                  <a:lnTo>
                    <a:pt x="507" y="243"/>
                  </a:lnTo>
                  <a:lnTo>
                    <a:pt x="512" y="243"/>
                  </a:lnTo>
                  <a:lnTo>
                    <a:pt x="516" y="243"/>
                  </a:lnTo>
                  <a:lnTo>
                    <a:pt x="519" y="247"/>
                  </a:lnTo>
                  <a:lnTo>
                    <a:pt x="522" y="251"/>
                  </a:lnTo>
                  <a:lnTo>
                    <a:pt x="523" y="255"/>
                  </a:lnTo>
                  <a:lnTo>
                    <a:pt x="522" y="260"/>
                  </a:lnTo>
                  <a:lnTo>
                    <a:pt x="519" y="263"/>
                  </a:lnTo>
                  <a:close/>
                  <a:moveTo>
                    <a:pt x="707" y="0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4" y="5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707"/>
                  </a:lnTo>
                  <a:lnTo>
                    <a:pt x="1" y="713"/>
                  </a:lnTo>
                  <a:lnTo>
                    <a:pt x="4" y="716"/>
                  </a:lnTo>
                  <a:lnTo>
                    <a:pt x="8" y="719"/>
                  </a:lnTo>
                  <a:lnTo>
                    <a:pt x="12" y="719"/>
                  </a:lnTo>
                  <a:lnTo>
                    <a:pt x="707" y="719"/>
                  </a:lnTo>
                  <a:lnTo>
                    <a:pt x="711" y="719"/>
                  </a:lnTo>
                  <a:lnTo>
                    <a:pt x="716" y="716"/>
                  </a:lnTo>
                  <a:lnTo>
                    <a:pt x="718" y="713"/>
                  </a:lnTo>
                  <a:lnTo>
                    <a:pt x="719" y="707"/>
                  </a:lnTo>
                  <a:lnTo>
                    <a:pt x="719" y="13"/>
                  </a:lnTo>
                  <a:lnTo>
                    <a:pt x="718" y="8"/>
                  </a:lnTo>
                  <a:lnTo>
                    <a:pt x="716" y="5"/>
                  </a:lnTo>
                  <a:lnTo>
                    <a:pt x="711" y="2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6A3B43-1A15-442B-AF13-99E4117A8A48}"/>
              </a:ext>
            </a:extLst>
          </p:cNvPr>
          <p:cNvGrpSpPr/>
          <p:nvPr/>
        </p:nvGrpSpPr>
        <p:grpSpPr>
          <a:xfrm>
            <a:off x="4630057" y="4692318"/>
            <a:ext cx="2741386" cy="430887"/>
            <a:chOff x="649514" y="1532724"/>
            <a:chExt cx="2741386" cy="4308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195DE5F-4BF5-49BB-B65C-55C7A847A454}"/>
                </a:ext>
              </a:extLst>
            </p:cNvPr>
            <p:cNvSpPr txBox="1"/>
            <p:nvPr/>
          </p:nvSpPr>
          <p:spPr>
            <a:xfrm>
              <a:off x="1209675" y="1532724"/>
              <a:ext cx="2181225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Preference network graph</a:t>
              </a:r>
            </a:p>
          </p:txBody>
        </p:sp>
        <p:sp>
          <p:nvSpPr>
            <p:cNvPr id="38" name="Freeform 1669">
              <a:extLst>
                <a:ext uri="{FF2B5EF4-FFF2-40B4-BE49-F238E27FC236}">
                  <a16:creationId xmlns:a16="http://schemas.microsoft.com/office/drawing/2014/main" id="{58BD0179-BD34-4C51-9415-3D70A4C58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514" y="1544844"/>
              <a:ext cx="406648" cy="406648"/>
            </a:xfrm>
            <a:custGeom>
              <a:avLst/>
              <a:gdLst>
                <a:gd name="T0" fmla="*/ 519 w 719"/>
                <a:gd name="T1" fmla="*/ 263 h 719"/>
                <a:gd name="T2" fmla="*/ 292 w 719"/>
                <a:gd name="T3" fmla="*/ 475 h 719"/>
                <a:gd name="T4" fmla="*/ 289 w 719"/>
                <a:gd name="T5" fmla="*/ 477 h 719"/>
                <a:gd name="T6" fmla="*/ 284 w 719"/>
                <a:gd name="T7" fmla="*/ 479 h 719"/>
                <a:gd name="T8" fmla="*/ 280 w 719"/>
                <a:gd name="T9" fmla="*/ 477 h 719"/>
                <a:gd name="T10" fmla="*/ 275 w 719"/>
                <a:gd name="T11" fmla="*/ 475 h 719"/>
                <a:gd name="T12" fmla="*/ 200 w 719"/>
                <a:gd name="T13" fmla="*/ 400 h 719"/>
                <a:gd name="T14" fmla="*/ 198 w 719"/>
                <a:gd name="T15" fmla="*/ 396 h 719"/>
                <a:gd name="T16" fmla="*/ 197 w 719"/>
                <a:gd name="T17" fmla="*/ 391 h 719"/>
                <a:gd name="T18" fmla="*/ 198 w 719"/>
                <a:gd name="T19" fmla="*/ 387 h 719"/>
                <a:gd name="T20" fmla="*/ 200 w 719"/>
                <a:gd name="T21" fmla="*/ 382 h 719"/>
                <a:gd name="T22" fmla="*/ 205 w 719"/>
                <a:gd name="T23" fmla="*/ 380 h 719"/>
                <a:gd name="T24" fmla="*/ 209 w 719"/>
                <a:gd name="T25" fmla="*/ 379 h 719"/>
                <a:gd name="T26" fmla="*/ 213 w 719"/>
                <a:gd name="T27" fmla="*/ 380 h 719"/>
                <a:gd name="T28" fmla="*/ 217 w 719"/>
                <a:gd name="T29" fmla="*/ 382 h 719"/>
                <a:gd name="T30" fmla="*/ 284 w 719"/>
                <a:gd name="T31" fmla="*/ 450 h 719"/>
                <a:gd name="T32" fmla="*/ 503 w 719"/>
                <a:gd name="T33" fmla="*/ 247 h 719"/>
                <a:gd name="T34" fmla="*/ 507 w 719"/>
                <a:gd name="T35" fmla="*/ 243 h 719"/>
                <a:gd name="T36" fmla="*/ 512 w 719"/>
                <a:gd name="T37" fmla="*/ 243 h 719"/>
                <a:gd name="T38" fmla="*/ 516 w 719"/>
                <a:gd name="T39" fmla="*/ 243 h 719"/>
                <a:gd name="T40" fmla="*/ 519 w 719"/>
                <a:gd name="T41" fmla="*/ 247 h 719"/>
                <a:gd name="T42" fmla="*/ 522 w 719"/>
                <a:gd name="T43" fmla="*/ 251 h 719"/>
                <a:gd name="T44" fmla="*/ 523 w 719"/>
                <a:gd name="T45" fmla="*/ 255 h 719"/>
                <a:gd name="T46" fmla="*/ 522 w 719"/>
                <a:gd name="T47" fmla="*/ 260 h 719"/>
                <a:gd name="T48" fmla="*/ 519 w 719"/>
                <a:gd name="T49" fmla="*/ 263 h 719"/>
                <a:gd name="T50" fmla="*/ 707 w 719"/>
                <a:gd name="T51" fmla="*/ 0 h 719"/>
                <a:gd name="T52" fmla="*/ 12 w 719"/>
                <a:gd name="T53" fmla="*/ 0 h 719"/>
                <a:gd name="T54" fmla="*/ 8 w 719"/>
                <a:gd name="T55" fmla="*/ 2 h 719"/>
                <a:gd name="T56" fmla="*/ 4 w 719"/>
                <a:gd name="T57" fmla="*/ 5 h 719"/>
                <a:gd name="T58" fmla="*/ 1 w 719"/>
                <a:gd name="T59" fmla="*/ 8 h 719"/>
                <a:gd name="T60" fmla="*/ 0 w 719"/>
                <a:gd name="T61" fmla="*/ 13 h 719"/>
                <a:gd name="T62" fmla="*/ 0 w 719"/>
                <a:gd name="T63" fmla="*/ 707 h 719"/>
                <a:gd name="T64" fmla="*/ 1 w 719"/>
                <a:gd name="T65" fmla="*/ 713 h 719"/>
                <a:gd name="T66" fmla="*/ 4 w 719"/>
                <a:gd name="T67" fmla="*/ 716 h 719"/>
                <a:gd name="T68" fmla="*/ 8 w 719"/>
                <a:gd name="T69" fmla="*/ 719 h 719"/>
                <a:gd name="T70" fmla="*/ 12 w 719"/>
                <a:gd name="T71" fmla="*/ 719 h 719"/>
                <a:gd name="T72" fmla="*/ 707 w 719"/>
                <a:gd name="T73" fmla="*/ 719 h 719"/>
                <a:gd name="T74" fmla="*/ 711 w 719"/>
                <a:gd name="T75" fmla="*/ 719 h 719"/>
                <a:gd name="T76" fmla="*/ 716 w 719"/>
                <a:gd name="T77" fmla="*/ 716 h 719"/>
                <a:gd name="T78" fmla="*/ 718 w 719"/>
                <a:gd name="T79" fmla="*/ 713 h 719"/>
                <a:gd name="T80" fmla="*/ 719 w 719"/>
                <a:gd name="T81" fmla="*/ 707 h 719"/>
                <a:gd name="T82" fmla="*/ 719 w 719"/>
                <a:gd name="T83" fmla="*/ 13 h 719"/>
                <a:gd name="T84" fmla="*/ 718 w 719"/>
                <a:gd name="T85" fmla="*/ 8 h 719"/>
                <a:gd name="T86" fmla="*/ 716 w 719"/>
                <a:gd name="T87" fmla="*/ 5 h 719"/>
                <a:gd name="T88" fmla="*/ 711 w 719"/>
                <a:gd name="T89" fmla="*/ 2 h 719"/>
                <a:gd name="T90" fmla="*/ 707 w 719"/>
                <a:gd name="T91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9" h="719">
                  <a:moveTo>
                    <a:pt x="519" y="263"/>
                  </a:moveTo>
                  <a:lnTo>
                    <a:pt x="292" y="475"/>
                  </a:lnTo>
                  <a:lnTo>
                    <a:pt x="289" y="477"/>
                  </a:lnTo>
                  <a:lnTo>
                    <a:pt x="284" y="479"/>
                  </a:lnTo>
                  <a:lnTo>
                    <a:pt x="280" y="477"/>
                  </a:lnTo>
                  <a:lnTo>
                    <a:pt x="275" y="475"/>
                  </a:lnTo>
                  <a:lnTo>
                    <a:pt x="200" y="400"/>
                  </a:lnTo>
                  <a:lnTo>
                    <a:pt x="198" y="396"/>
                  </a:lnTo>
                  <a:lnTo>
                    <a:pt x="197" y="391"/>
                  </a:lnTo>
                  <a:lnTo>
                    <a:pt x="198" y="387"/>
                  </a:lnTo>
                  <a:lnTo>
                    <a:pt x="200" y="382"/>
                  </a:lnTo>
                  <a:lnTo>
                    <a:pt x="205" y="380"/>
                  </a:lnTo>
                  <a:lnTo>
                    <a:pt x="209" y="379"/>
                  </a:lnTo>
                  <a:lnTo>
                    <a:pt x="213" y="380"/>
                  </a:lnTo>
                  <a:lnTo>
                    <a:pt x="217" y="382"/>
                  </a:lnTo>
                  <a:lnTo>
                    <a:pt x="284" y="450"/>
                  </a:lnTo>
                  <a:lnTo>
                    <a:pt x="503" y="247"/>
                  </a:lnTo>
                  <a:lnTo>
                    <a:pt x="507" y="243"/>
                  </a:lnTo>
                  <a:lnTo>
                    <a:pt x="512" y="243"/>
                  </a:lnTo>
                  <a:lnTo>
                    <a:pt x="516" y="243"/>
                  </a:lnTo>
                  <a:lnTo>
                    <a:pt x="519" y="247"/>
                  </a:lnTo>
                  <a:lnTo>
                    <a:pt x="522" y="251"/>
                  </a:lnTo>
                  <a:lnTo>
                    <a:pt x="523" y="255"/>
                  </a:lnTo>
                  <a:lnTo>
                    <a:pt x="522" y="260"/>
                  </a:lnTo>
                  <a:lnTo>
                    <a:pt x="519" y="263"/>
                  </a:lnTo>
                  <a:close/>
                  <a:moveTo>
                    <a:pt x="707" y="0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4" y="5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707"/>
                  </a:lnTo>
                  <a:lnTo>
                    <a:pt x="1" y="713"/>
                  </a:lnTo>
                  <a:lnTo>
                    <a:pt x="4" y="716"/>
                  </a:lnTo>
                  <a:lnTo>
                    <a:pt x="8" y="719"/>
                  </a:lnTo>
                  <a:lnTo>
                    <a:pt x="12" y="719"/>
                  </a:lnTo>
                  <a:lnTo>
                    <a:pt x="707" y="719"/>
                  </a:lnTo>
                  <a:lnTo>
                    <a:pt x="711" y="719"/>
                  </a:lnTo>
                  <a:lnTo>
                    <a:pt x="716" y="716"/>
                  </a:lnTo>
                  <a:lnTo>
                    <a:pt x="718" y="713"/>
                  </a:lnTo>
                  <a:lnTo>
                    <a:pt x="719" y="707"/>
                  </a:lnTo>
                  <a:lnTo>
                    <a:pt x="719" y="13"/>
                  </a:lnTo>
                  <a:lnTo>
                    <a:pt x="718" y="8"/>
                  </a:lnTo>
                  <a:lnTo>
                    <a:pt x="716" y="5"/>
                  </a:lnTo>
                  <a:lnTo>
                    <a:pt x="711" y="2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949DF89-5A2C-4A27-A4E5-3030C251345A}"/>
              </a:ext>
            </a:extLst>
          </p:cNvPr>
          <p:cNvGrpSpPr/>
          <p:nvPr/>
        </p:nvGrpSpPr>
        <p:grpSpPr>
          <a:xfrm>
            <a:off x="8610600" y="2404939"/>
            <a:ext cx="2741386" cy="430887"/>
            <a:chOff x="649514" y="1532724"/>
            <a:chExt cx="2741386" cy="43088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9DFFFA-376F-4D17-952E-67DF7C2A9D5F}"/>
                </a:ext>
              </a:extLst>
            </p:cNvPr>
            <p:cNvSpPr txBox="1"/>
            <p:nvPr/>
          </p:nvSpPr>
          <p:spPr>
            <a:xfrm>
              <a:off x="1209675" y="1532724"/>
              <a:ext cx="2181225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Market share driver model</a:t>
              </a:r>
            </a:p>
          </p:txBody>
        </p:sp>
        <p:sp>
          <p:nvSpPr>
            <p:cNvPr id="47" name="Freeform 1669">
              <a:extLst>
                <a:ext uri="{FF2B5EF4-FFF2-40B4-BE49-F238E27FC236}">
                  <a16:creationId xmlns:a16="http://schemas.microsoft.com/office/drawing/2014/main" id="{14A8EC10-7AE1-455E-8FFA-2197CC8AB0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514" y="1544844"/>
              <a:ext cx="406648" cy="406648"/>
            </a:xfrm>
            <a:custGeom>
              <a:avLst/>
              <a:gdLst>
                <a:gd name="T0" fmla="*/ 519 w 719"/>
                <a:gd name="T1" fmla="*/ 263 h 719"/>
                <a:gd name="T2" fmla="*/ 292 w 719"/>
                <a:gd name="T3" fmla="*/ 475 h 719"/>
                <a:gd name="T4" fmla="*/ 289 w 719"/>
                <a:gd name="T5" fmla="*/ 477 h 719"/>
                <a:gd name="T6" fmla="*/ 284 w 719"/>
                <a:gd name="T7" fmla="*/ 479 h 719"/>
                <a:gd name="T8" fmla="*/ 280 w 719"/>
                <a:gd name="T9" fmla="*/ 477 h 719"/>
                <a:gd name="T10" fmla="*/ 275 w 719"/>
                <a:gd name="T11" fmla="*/ 475 h 719"/>
                <a:gd name="T12" fmla="*/ 200 w 719"/>
                <a:gd name="T13" fmla="*/ 400 h 719"/>
                <a:gd name="T14" fmla="*/ 198 w 719"/>
                <a:gd name="T15" fmla="*/ 396 h 719"/>
                <a:gd name="T16" fmla="*/ 197 w 719"/>
                <a:gd name="T17" fmla="*/ 391 h 719"/>
                <a:gd name="T18" fmla="*/ 198 w 719"/>
                <a:gd name="T19" fmla="*/ 387 h 719"/>
                <a:gd name="T20" fmla="*/ 200 w 719"/>
                <a:gd name="T21" fmla="*/ 382 h 719"/>
                <a:gd name="T22" fmla="*/ 205 w 719"/>
                <a:gd name="T23" fmla="*/ 380 h 719"/>
                <a:gd name="T24" fmla="*/ 209 w 719"/>
                <a:gd name="T25" fmla="*/ 379 h 719"/>
                <a:gd name="T26" fmla="*/ 213 w 719"/>
                <a:gd name="T27" fmla="*/ 380 h 719"/>
                <a:gd name="T28" fmla="*/ 217 w 719"/>
                <a:gd name="T29" fmla="*/ 382 h 719"/>
                <a:gd name="T30" fmla="*/ 284 w 719"/>
                <a:gd name="T31" fmla="*/ 450 h 719"/>
                <a:gd name="T32" fmla="*/ 503 w 719"/>
                <a:gd name="T33" fmla="*/ 247 h 719"/>
                <a:gd name="T34" fmla="*/ 507 w 719"/>
                <a:gd name="T35" fmla="*/ 243 h 719"/>
                <a:gd name="T36" fmla="*/ 512 w 719"/>
                <a:gd name="T37" fmla="*/ 243 h 719"/>
                <a:gd name="T38" fmla="*/ 516 w 719"/>
                <a:gd name="T39" fmla="*/ 243 h 719"/>
                <a:gd name="T40" fmla="*/ 519 w 719"/>
                <a:gd name="T41" fmla="*/ 247 h 719"/>
                <a:gd name="T42" fmla="*/ 522 w 719"/>
                <a:gd name="T43" fmla="*/ 251 h 719"/>
                <a:gd name="T44" fmla="*/ 523 w 719"/>
                <a:gd name="T45" fmla="*/ 255 h 719"/>
                <a:gd name="T46" fmla="*/ 522 w 719"/>
                <a:gd name="T47" fmla="*/ 260 h 719"/>
                <a:gd name="T48" fmla="*/ 519 w 719"/>
                <a:gd name="T49" fmla="*/ 263 h 719"/>
                <a:gd name="T50" fmla="*/ 707 w 719"/>
                <a:gd name="T51" fmla="*/ 0 h 719"/>
                <a:gd name="T52" fmla="*/ 12 w 719"/>
                <a:gd name="T53" fmla="*/ 0 h 719"/>
                <a:gd name="T54" fmla="*/ 8 w 719"/>
                <a:gd name="T55" fmla="*/ 2 h 719"/>
                <a:gd name="T56" fmla="*/ 4 w 719"/>
                <a:gd name="T57" fmla="*/ 5 h 719"/>
                <a:gd name="T58" fmla="*/ 1 w 719"/>
                <a:gd name="T59" fmla="*/ 8 h 719"/>
                <a:gd name="T60" fmla="*/ 0 w 719"/>
                <a:gd name="T61" fmla="*/ 13 h 719"/>
                <a:gd name="T62" fmla="*/ 0 w 719"/>
                <a:gd name="T63" fmla="*/ 707 h 719"/>
                <a:gd name="T64" fmla="*/ 1 w 719"/>
                <a:gd name="T65" fmla="*/ 713 h 719"/>
                <a:gd name="T66" fmla="*/ 4 w 719"/>
                <a:gd name="T67" fmla="*/ 716 h 719"/>
                <a:gd name="T68" fmla="*/ 8 w 719"/>
                <a:gd name="T69" fmla="*/ 719 h 719"/>
                <a:gd name="T70" fmla="*/ 12 w 719"/>
                <a:gd name="T71" fmla="*/ 719 h 719"/>
                <a:gd name="T72" fmla="*/ 707 w 719"/>
                <a:gd name="T73" fmla="*/ 719 h 719"/>
                <a:gd name="T74" fmla="*/ 711 w 719"/>
                <a:gd name="T75" fmla="*/ 719 h 719"/>
                <a:gd name="T76" fmla="*/ 716 w 719"/>
                <a:gd name="T77" fmla="*/ 716 h 719"/>
                <a:gd name="T78" fmla="*/ 718 w 719"/>
                <a:gd name="T79" fmla="*/ 713 h 719"/>
                <a:gd name="T80" fmla="*/ 719 w 719"/>
                <a:gd name="T81" fmla="*/ 707 h 719"/>
                <a:gd name="T82" fmla="*/ 719 w 719"/>
                <a:gd name="T83" fmla="*/ 13 h 719"/>
                <a:gd name="T84" fmla="*/ 718 w 719"/>
                <a:gd name="T85" fmla="*/ 8 h 719"/>
                <a:gd name="T86" fmla="*/ 716 w 719"/>
                <a:gd name="T87" fmla="*/ 5 h 719"/>
                <a:gd name="T88" fmla="*/ 711 w 719"/>
                <a:gd name="T89" fmla="*/ 2 h 719"/>
                <a:gd name="T90" fmla="*/ 707 w 719"/>
                <a:gd name="T91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9" h="719">
                  <a:moveTo>
                    <a:pt x="519" y="263"/>
                  </a:moveTo>
                  <a:lnTo>
                    <a:pt x="292" y="475"/>
                  </a:lnTo>
                  <a:lnTo>
                    <a:pt x="289" y="477"/>
                  </a:lnTo>
                  <a:lnTo>
                    <a:pt x="284" y="479"/>
                  </a:lnTo>
                  <a:lnTo>
                    <a:pt x="280" y="477"/>
                  </a:lnTo>
                  <a:lnTo>
                    <a:pt x="275" y="475"/>
                  </a:lnTo>
                  <a:lnTo>
                    <a:pt x="200" y="400"/>
                  </a:lnTo>
                  <a:lnTo>
                    <a:pt x="198" y="396"/>
                  </a:lnTo>
                  <a:lnTo>
                    <a:pt x="197" y="391"/>
                  </a:lnTo>
                  <a:lnTo>
                    <a:pt x="198" y="387"/>
                  </a:lnTo>
                  <a:lnTo>
                    <a:pt x="200" y="382"/>
                  </a:lnTo>
                  <a:lnTo>
                    <a:pt x="205" y="380"/>
                  </a:lnTo>
                  <a:lnTo>
                    <a:pt x="209" y="379"/>
                  </a:lnTo>
                  <a:lnTo>
                    <a:pt x="213" y="380"/>
                  </a:lnTo>
                  <a:lnTo>
                    <a:pt x="217" y="382"/>
                  </a:lnTo>
                  <a:lnTo>
                    <a:pt x="284" y="450"/>
                  </a:lnTo>
                  <a:lnTo>
                    <a:pt x="503" y="247"/>
                  </a:lnTo>
                  <a:lnTo>
                    <a:pt x="507" y="243"/>
                  </a:lnTo>
                  <a:lnTo>
                    <a:pt x="512" y="243"/>
                  </a:lnTo>
                  <a:lnTo>
                    <a:pt x="516" y="243"/>
                  </a:lnTo>
                  <a:lnTo>
                    <a:pt x="519" y="247"/>
                  </a:lnTo>
                  <a:lnTo>
                    <a:pt x="522" y="251"/>
                  </a:lnTo>
                  <a:lnTo>
                    <a:pt x="523" y="255"/>
                  </a:lnTo>
                  <a:lnTo>
                    <a:pt x="522" y="260"/>
                  </a:lnTo>
                  <a:lnTo>
                    <a:pt x="519" y="263"/>
                  </a:lnTo>
                  <a:close/>
                  <a:moveTo>
                    <a:pt x="707" y="0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4" y="5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707"/>
                  </a:lnTo>
                  <a:lnTo>
                    <a:pt x="1" y="713"/>
                  </a:lnTo>
                  <a:lnTo>
                    <a:pt x="4" y="716"/>
                  </a:lnTo>
                  <a:lnTo>
                    <a:pt x="8" y="719"/>
                  </a:lnTo>
                  <a:lnTo>
                    <a:pt x="12" y="719"/>
                  </a:lnTo>
                  <a:lnTo>
                    <a:pt x="707" y="719"/>
                  </a:lnTo>
                  <a:lnTo>
                    <a:pt x="711" y="719"/>
                  </a:lnTo>
                  <a:lnTo>
                    <a:pt x="716" y="716"/>
                  </a:lnTo>
                  <a:lnTo>
                    <a:pt x="718" y="713"/>
                  </a:lnTo>
                  <a:lnTo>
                    <a:pt x="719" y="707"/>
                  </a:lnTo>
                  <a:lnTo>
                    <a:pt x="719" y="13"/>
                  </a:lnTo>
                  <a:lnTo>
                    <a:pt x="718" y="8"/>
                  </a:lnTo>
                  <a:lnTo>
                    <a:pt x="716" y="5"/>
                  </a:lnTo>
                  <a:lnTo>
                    <a:pt x="711" y="2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7AF0DB9-C2E2-4F56-A779-9B061322058A}"/>
              </a:ext>
            </a:extLst>
          </p:cNvPr>
          <p:cNvGrpSpPr/>
          <p:nvPr/>
        </p:nvGrpSpPr>
        <p:grpSpPr>
          <a:xfrm>
            <a:off x="8610600" y="3202513"/>
            <a:ext cx="2741386" cy="406648"/>
            <a:chOff x="649514" y="1544844"/>
            <a:chExt cx="2741386" cy="40664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33CB14B-4536-4858-908A-31F4FF8E0061}"/>
                </a:ext>
              </a:extLst>
            </p:cNvPr>
            <p:cNvSpPr txBox="1"/>
            <p:nvPr/>
          </p:nvSpPr>
          <p:spPr>
            <a:xfrm>
              <a:off x="1209675" y="1640445"/>
              <a:ext cx="218122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Early warning prediction</a:t>
              </a:r>
            </a:p>
          </p:txBody>
        </p:sp>
        <p:sp>
          <p:nvSpPr>
            <p:cNvPr id="50" name="Freeform 1669">
              <a:extLst>
                <a:ext uri="{FF2B5EF4-FFF2-40B4-BE49-F238E27FC236}">
                  <a16:creationId xmlns:a16="http://schemas.microsoft.com/office/drawing/2014/main" id="{B8C66535-0EB8-469C-8703-92F7DB688A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514" y="1544844"/>
              <a:ext cx="406648" cy="406648"/>
            </a:xfrm>
            <a:custGeom>
              <a:avLst/>
              <a:gdLst>
                <a:gd name="T0" fmla="*/ 519 w 719"/>
                <a:gd name="T1" fmla="*/ 263 h 719"/>
                <a:gd name="T2" fmla="*/ 292 w 719"/>
                <a:gd name="T3" fmla="*/ 475 h 719"/>
                <a:gd name="T4" fmla="*/ 289 w 719"/>
                <a:gd name="T5" fmla="*/ 477 h 719"/>
                <a:gd name="T6" fmla="*/ 284 w 719"/>
                <a:gd name="T7" fmla="*/ 479 h 719"/>
                <a:gd name="T8" fmla="*/ 280 w 719"/>
                <a:gd name="T9" fmla="*/ 477 h 719"/>
                <a:gd name="T10" fmla="*/ 275 w 719"/>
                <a:gd name="T11" fmla="*/ 475 h 719"/>
                <a:gd name="T12" fmla="*/ 200 w 719"/>
                <a:gd name="T13" fmla="*/ 400 h 719"/>
                <a:gd name="T14" fmla="*/ 198 w 719"/>
                <a:gd name="T15" fmla="*/ 396 h 719"/>
                <a:gd name="T16" fmla="*/ 197 w 719"/>
                <a:gd name="T17" fmla="*/ 391 h 719"/>
                <a:gd name="T18" fmla="*/ 198 w 719"/>
                <a:gd name="T19" fmla="*/ 387 h 719"/>
                <a:gd name="T20" fmla="*/ 200 w 719"/>
                <a:gd name="T21" fmla="*/ 382 h 719"/>
                <a:gd name="T22" fmla="*/ 205 w 719"/>
                <a:gd name="T23" fmla="*/ 380 h 719"/>
                <a:gd name="T24" fmla="*/ 209 w 719"/>
                <a:gd name="T25" fmla="*/ 379 h 719"/>
                <a:gd name="T26" fmla="*/ 213 w 719"/>
                <a:gd name="T27" fmla="*/ 380 h 719"/>
                <a:gd name="T28" fmla="*/ 217 w 719"/>
                <a:gd name="T29" fmla="*/ 382 h 719"/>
                <a:gd name="T30" fmla="*/ 284 w 719"/>
                <a:gd name="T31" fmla="*/ 450 h 719"/>
                <a:gd name="T32" fmla="*/ 503 w 719"/>
                <a:gd name="T33" fmla="*/ 247 h 719"/>
                <a:gd name="T34" fmla="*/ 507 w 719"/>
                <a:gd name="T35" fmla="*/ 243 h 719"/>
                <a:gd name="T36" fmla="*/ 512 w 719"/>
                <a:gd name="T37" fmla="*/ 243 h 719"/>
                <a:gd name="T38" fmla="*/ 516 w 719"/>
                <a:gd name="T39" fmla="*/ 243 h 719"/>
                <a:gd name="T40" fmla="*/ 519 w 719"/>
                <a:gd name="T41" fmla="*/ 247 h 719"/>
                <a:gd name="T42" fmla="*/ 522 w 719"/>
                <a:gd name="T43" fmla="*/ 251 h 719"/>
                <a:gd name="T44" fmla="*/ 523 w 719"/>
                <a:gd name="T45" fmla="*/ 255 h 719"/>
                <a:gd name="T46" fmla="*/ 522 w 719"/>
                <a:gd name="T47" fmla="*/ 260 h 719"/>
                <a:gd name="T48" fmla="*/ 519 w 719"/>
                <a:gd name="T49" fmla="*/ 263 h 719"/>
                <a:gd name="T50" fmla="*/ 707 w 719"/>
                <a:gd name="T51" fmla="*/ 0 h 719"/>
                <a:gd name="T52" fmla="*/ 12 w 719"/>
                <a:gd name="T53" fmla="*/ 0 h 719"/>
                <a:gd name="T54" fmla="*/ 8 w 719"/>
                <a:gd name="T55" fmla="*/ 2 h 719"/>
                <a:gd name="T56" fmla="*/ 4 w 719"/>
                <a:gd name="T57" fmla="*/ 5 h 719"/>
                <a:gd name="T58" fmla="*/ 1 w 719"/>
                <a:gd name="T59" fmla="*/ 8 h 719"/>
                <a:gd name="T60" fmla="*/ 0 w 719"/>
                <a:gd name="T61" fmla="*/ 13 h 719"/>
                <a:gd name="T62" fmla="*/ 0 w 719"/>
                <a:gd name="T63" fmla="*/ 707 h 719"/>
                <a:gd name="T64" fmla="*/ 1 w 719"/>
                <a:gd name="T65" fmla="*/ 713 h 719"/>
                <a:gd name="T66" fmla="*/ 4 w 719"/>
                <a:gd name="T67" fmla="*/ 716 h 719"/>
                <a:gd name="T68" fmla="*/ 8 w 719"/>
                <a:gd name="T69" fmla="*/ 719 h 719"/>
                <a:gd name="T70" fmla="*/ 12 w 719"/>
                <a:gd name="T71" fmla="*/ 719 h 719"/>
                <a:gd name="T72" fmla="*/ 707 w 719"/>
                <a:gd name="T73" fmla="*/ 719 h 719"/>
                <a:gd name="T74" fmla="*/ 711 w 719"/>
                <a:gd name="T75" fmla="*/ 719 h 719"/>
                <a:gd name="T76" fmla="*/ 716 w 719"/>
                <a:gd name="T77" fmla="*/ 716 h 719"/>
                <a:gd name="T78" fmla="*/ 718 w 719"/>
                <a:gd name="T79" fmla="*/ 713 h 719"/>
                <a:gd name="T80" fmla="*/ 719 w 719"/>
                <a:gd name="T81" fmla="*/ 707 h 719"/>
                <a:gd name="T82" fmla="*/ 719 w 719"/>
                <a:gd name="T83" fmla="*/ 13 h 719"/>
                <a:gd name="T84" fmla="*/ 718 w 719"/>
                <a:gd name="T85" fmla="*/ 8 h 719"/>
                <a:gd name="T86" fmla="*/ 716 w 719"/>
                <a:gd name="T87" fmla="*/ 5 h 719"/>
                <a:gd name="T88" fmla="*/ 711 w 719"/>
                <a:gd name="T89" fmla="*/ 2 h 719"/>
                <a:gd name="T90" fmla="*/ 707 w 719"/>
                <a:gd name="T91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9" h="719">
                  <a:moveTo>
                    <a:pt x="519" y="263"/>
                  </a:moveTo>
                  <a:lnTo>
                    <a:pt x="292" y="475"/>
                  </a:lnTo>
                  <a:lnTo>
                    <a:pt x="289" y="477"/>
                  </a:lnTo>
                  <a:lnTo>
                    <a:pt x="284" y="479"/>
                  </a:lnTo>
                  <a:lnTo>
                    <a:pt x="280" y="477"/>
                  </a:lnTo>
                  <a:lnTo>
                    <a:pt x="275" y="475"/>
                  </a:lnTo>
                  <a:lnTo>
                    <a:pt x="200" y="400"/>
                  </a:lnTo>
                  <a:lnTo>
                    <a:pt x="198" y="396"/>
                  </a:lnTo>
                  <a:lnTo>
                    <a:pt x="197" y="391"/>
                  </a:lnTo>
                  <a:lnTo>
                    <a:pt x="198" y="387"/>
                  </a:lnTo>
                  <a:lnTo>
                    <a:pt x="200" y="382"/>
                  </a:lnTo>
                  <a:lnTo>
                    <a:pt x="205" y="380"/>
                  </a:lnTo>
                  <a:lnTo>
                    <a:pt x="209" y="379"/>
                  </a:lnTo>
                  <a:lnTo>
                    <a:pt x="213" y="380"/>
                  </a:lnTo>
                  <a:lnTo>
                    <a:pt x="217" y="382"/>
                  </a:lnTo>
                  <a:lnTo>
                    <a:pt x="284" y="450"/>
                  </a:lnTo>
                  <a:lnTo>
                    <a:pt x="503" y="247"/>
                  </a:lnTo>
                  <a:lnTo>
                    <a:pt x="507" y="243"/>
                  </a:lnTo>
                  <a:lnTo>
                    <a:pt x="512" y="243"/>
                  </a:lnTo>
                  <a:lnTo>
                    <a:pt x="516" y="243"/>
                  </a:lnTo>
                  <a:lnTo>
                    <a:pt x="519" y="247"/>
                  </a:lnTo>
                  <a:lnTo>
                    <a:pt x="522" y="251"/>
                  </a:lnTo>
                  <a:lnTo>
                    <a:pt x="523" y="255"/>
                  </a:lnTo>
                  <a:lnTo>
                    <a:pt x="522" y="260"/>
                  </a:lnTo>
                  <a:lnTo>
                    <a:pt x="519" y="263"/>
                  </a:lnTo>
                  <a:close/>
                  <a:moveTo>
                    <a:pt x="707" y="0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4" y="5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707"/>
                  </a:lnTo>
                  <a:lnTo>
                    <a:pt x="1" y="713"/>
                  </a:lnTo>
                  <a:lnTo>
                    <a:pt x="4" y="716"/>
                  </a:lnTo>
                  <a:lnTo>
                    <a:pt x="8" y="719"/>
                  </a:lnTo>
                  <a:lnTo>
                    <a:pt x="12" y="719"/>
                  </a:lnTo>
                  <a:lnTo>
                    <a:pt x="707" y="719"/>
                  </a:lnTo>
                  <a:lnTo>
                    <a:pt x="711" y="719"/>
                  </a:lnTo>
                  <a:lnTo>
                    <a:pt x="716" y="716"/>
                  </a:lnTo>
                  <a:lnTo>
                    <a:pt x="718" y="713"/>
                  </a:lnTo>
                  <a:lnTo>
                    <a:pt x="719" y="707"/>
                  </a:lnTo>
                  <a:lnTo>
                    <a:pt x="719" y="13"/>
                  </a:lnTo>
                  <a:lnTo>
                    <a:pt x="718" y="8"/>
                  </a:lnTo>
                  <a:lnTo>
                    <a:pt x="716" y="5"/>
                  </a:lnTo>
                  <a:lnTo>
                    <a:pt x="711" y="2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3553F2B-0AC0-4849-A793-4A7542A03F19}"/>
              </a:ext>
            </a:extLst>
          </p:cNvPr>
          <p:cNvCxnSpPr>
            <a:cxnSpLocks/>
          </p:cNvCxnSpPr>
          <p:nvPr/>
        </p:nvCxnSpPr>
        <p:spPr>
          <a:xfrm>
            <a:off x="4010478" y="2404939"/>
            <a:ext cx="0" cy="389596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A5DABB7-FDB8-488E-A3C5-D79154F98255}"/>
              </a:ext>
            </a:extLst>
          </p:cNvPr>
          <p:cNvCxnSpPr>
            <a:cxnSpLocks/>
          </p:cNvCxnSpPr>
          <p:nvPr/>
        </p:nvCxnSpPr>
        <p:spPr>
          <a:xfrm>
            <a:off x="7991021" y="2404939"/>
            <a:ext cx="0" cy="389596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6AD9EC-1964-42E1-A582-1294AEA02661}"/>
              </a:ext>
            </a:extLst>
          </p:cNvPr>
          <p:cNvSpPr txBox="1"/>
          <p:nvPr/>
        </p:nvSpPr>
        <p:spPr>
          <a:xfrm>
            <a:off x="476641" y="1140183"/>
            <a:ext cx="35338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A5A5A"/>
                </a:solidFill>
                <a:latin typeface="Century Gothic" panose="020B0502020202020204" pitchFamily="34" charset="0"/>
              </a:rPr>
              <a:t>DATA INTEGRATION HUB</a:t>
            </a:r>
          </a:p>
          <a:p>
            <a:pPr algn="ctr"/>
            <a:r>
              <a:rPr lang="en-US" sz="1400" dirty="0">
                <a:solidFill>
                  <a:srgbClr val="5A5A5A"/>
                </a:solidFill>
                <a:latin typeface="Century Gothic" panose="020B0502020202020204" pitchFamily="34" charset="0"/>
              </a:rPr>
              <a:t>Harmonizes data from disparate sources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8E06117-F8B2-413E-976A-319C73558D25}"/>
              </a:ext>
            </a:extLst>
          </p:cNvPr>
          <p:cNvSpPr txBox="1"/>
          <p:nvPr/>
        </p:nvSpPr>
        <p:spPr>
          <a:xfrm>
            <a:off x="4174100" y="1140183"/>
            <a:ext cx="35338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A5A5A"/>
                </a:solidFill>
                <a:latin typeface="Century Gothic" panose="020B0502020202020204" pitchFamily="34" charset="0"/>
              </a:rPr>
              <a:t>INSIGHTS NOW</a:t>
            </a:r>
          </a:p>
          <a:p>
            <a:pPr algn="ctr"/>
            <a:r>
              <a:rPr lang="en-US" sz="1400" dirty="0">
                <a:solidFill>
                  <a:srgbClr val="5A5A5A"/>
                </a:solidFill>
                <a:latin typeface="Century Gothic" panose="020B0502020202020204" pitchFamily="34" charset="0"/>
              </a:rPr>
              <a:t>Current snapshot of consumer preferences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DCCB07C-BE39-4953-9986-B6CD306B5DB4}"/>
              </a:ext>
            </a:extLst>
          </p:cNvPr>
          <p:cNvSpPr txBox="1"/>
          <p:nvPr/>
        </p:nvSpPr>
        <p:spPr>
          <a:xfrm>
            <a:off x="8058951" y="1140182"/>
            <a:ext cx="35338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A5A5A"/>
                </a:solidFill>
                <a:latin typeface="Century Gothic" panose="020B0502020202020204" pitchFamily="34" charset="0"/>
              </a:rPr>
              <a:t>FUTURE FORWARD</a:t>
            </a:r>
          </a:p>
          <a:p>
            <a:pPr algn="ctr"/>
            <a:r>
              <a:rPr lang="en-US" sz="1400" dirty="0">
                <a:solidFill>
                  <a:srgbClr val="5A5A5A"/>
                </a:solidFill>
                <a:latin typeface="Century Gothic" panose="020B0502020202020204" pitchFamily="34" charset="0"/>
              </a:rPr>
              <a:t>Predictive view of trends and impact on KPIs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D19CDBE-66ED-4226-96A4-875097EF9DF0}"/>
              </a:ext>
            </a:extLst>
          </p:cNvPr>
          <p:cNvGrpSpPr/>
          <p:nvPr/>
        </p:nvGrpSpPr>
        <p:grpSpPr>
          <a:xfrm>
            <a:off x="649514" y="4079176"/>
            <a:ext cx="2741386" cy="430887"/>
            <a:chOff x="649514" y="1532724"/>
            <a:chExt cx="2741386" cy="43088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D502A1E-0905-44B7-96D0-51316741E209}"/>
                </a:ext>
              </a:extLst>
            </p:cNvPr>
            <p:cNvSpPr txBox="1"/>
            <p:nvPr/>
          </p:nvSpPr>
          <p:spPr>
            <a:xfrm>
              <a:off x="1209675" y="1532724"/>
              <a:ext cx="2181225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Standard architectures for Data Lake</a:t>
              </a:r>
            </a:p>
          </p:txBody>
        </p:sp>
        <p:sp>
          <p:nvSpPr>
            <p:cNvPr id="41" name="Freeform 1669">
              <a:extLst>
                <a:ext uri="{FF2B5EF4-FFF2-40B4-BE49-F238E27FC236}">
                  <a16:creationId xmlns:a16="http://schemas.microsoft.com/office/drawing/2014/main" id="{3096F7F4-5004-4EC1-A04F-CF441ED7D5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514" y="1544844"/>
              <a:ext cx="406648" cy="406648"/>
            </a:xfrm>
            <a:custGeom>
              <a:avLst/>
              <a:gdLst>
                <a:gd name="T0" fmla="*/ 519 w 719"/>
                <a:gd name="T1" fmla="*/ 263 h 719"/>
                <a:gd name="T2" fmla="*/ 292 w 719"/>
                <a:gd name="T3" fmla="*/ 475 h 719"/>
                <a:gd name="T4" fmla="*/ 289 w 719"/>
                <a:gd name="T5" fmla="*/ 477 h 719"/>
                <a:gd name="T6" fmla="*/ 284 w 719"/>
                <a:gd name="T7" fmla="*/ 479 h 719"/>
                <a:gd name="T8" fmla="*/ 280 w 719"/>
                <a:gd name="T9" fmla="*/ 477 h 719"/>
                <a:gd name="T10" fmla="*/ 275 w 719"/>
                <a:gd name="T11" fmla="*/ 475 h 719"/>
                <a:gd name="T12" fmla="*/ 200 w 719"/>
                <a:gd name="T13" fmla="*/ 400 h 719"/>
                <a:gd name="T14" fmla="*/ 198 w 719"/>
                <a:gd name="T15" fmla="*/ 396 h 719"/>
                <a:gd name="T16" fmla="*/ 197 w 719"/>
                <a:gd name="T17" fmla="*/ 391 h 719"/>
                <a:gd name="T18" fmla="*/ 198 w 719"/>
                <a:gd name="T19" fmla="*/ 387 h 719"/>
                <a:gd name="T20" fmla="*/ 200 w 719"/>
                <a:gd name="T21" fmla="*/ 382 h 719"/>
                <a:gd name="T22" fmla="*/ 205 w 719"/>
                <a:gd name="T23" fmla="*/ 380 h 719"/>
                <a:gd name="T24" fmla="*/ 209 w 719"/>
                <a:gd name="T25" fmla="*/ 379 h 719"/>
                <a:gd name="T26" fmla="*/ 213 w 719"/>
                <a:gd name="T27" fmla="*/ 380 h 719"/>
                <a:gd name="T28" fmla="*/ 217 w 719"/>
                <a:gd name="T29" fmla="*/ 382 h 719"/>
                <a:gd name="T30" fmla="*/ 284 w 719"/>
                <a:gd name="T31" fmla="*/ 450 h 719"/>
                <a:gd name="T32" fmla="*/ 503 w 719"/>
                <a:gd name="T33" fmla="*/ 247 h 719"/>
                <a:gd name="T34" fmla="*/ 507 w 719"/>
                <a:gd name="T35" fmla="*/ 243 h 719"/>
                <a:gd name="T36" fmla="*/ 512 w 719"/>
                <a:gd name="T37" fmla="*/ 243 h 719"/>
                <a:gd name="T38" fmla="*/ 516 w 719"/>
                <a:gd name="T39" fmla="*/ 243 h 719"/>
                <a:gd name="T40" fmla="*/ 519 w 719"/>
                <a:gd name="T41" fmla="*/ 247 h 719"/>
                <a:gd name="T42" fmla="*/ 522 w 719"/>
                <a:gd name="T43" fmla="*/ 251 h 719"/>
                <a:gd name="T44" fmla="*/ 523 w 719"/>
                <a:gd name="T45" fmla="*/ 255 h 719"/>
                <a:gd name="T46" fmla="*/ 522 w 719"/>
                <a:gd name="T47" fmla="*/ 260 h 719"/>
                <a:gd name="T48" fmla="*/ 519 w 719"/>
                <a:gd name="T49" fmla="*/ 263 h 719"/>
                <a:gd name="T50" fmla="*/ 707 w 719"/>
                <a:gd name="T51" fmla="*/ 0 h 719"/>
                <a:gd name="T52" fmla="*/ 12 w 719"/>
                <a:gd name="T53" fmla="*/ 0 h 719"/>
                <a:gd name="T54" fmla="*/ 8 w 719"/>
                <a:gd name="T55" fmla="*/ 2 h 719"/>
                <a:gd name="T56" fmla="*/ 4 w 719"/>
                <a:gd name="T57" fmla="*/ 5 h 719"/>
                <a:gd name="T58" fmla="*/ 1 w 719"/>
                <a:gd name="T59" fmla="*/ 8 h 719"/>
                <a:gd name="T60" fmla="*/ 0 w 719"/>
                <a:gd name="T61" fmla="*/ 13 h 719"/>
                <a:gd name="T62" fmla="*/ 0 w 719"/>
                <a:gd name="T63" fmla="*/ 707 h 719"/>
                <a:gd name="T64" fmla="*/ 1 w 719"/>
                <a:gd name="T65" fmla="*/ 713 h 719"/>
                <a:gd name="T66" fmla="*/ 4 w 719"/>
                <a:gd name="T67" fmla="*/ 716 h 719"/>
                <a:gd name="T68" fmla="*/ 8 w 719"/>
                <a:gd name="T69" fmla="*/ 719 h 719"/>
                <a:gd name="T70" fmla="*/ 12 w 719"/>
                <a:gd name="T71" fmla="*/ 719 h 719"/>
                <a:gd name="T72" fmla="*/ 707 w 719"/>
                <a:gd name="T73" fmla="*/ 719 h 719"/>
                <a:gd name="T74" fmla="*/ 711 w 719"/>
                <a:gd name="T75" fmla="*/ 719 h 719"/>
                <a:gd name="T76" fmla="*/ 716 w 719"/>
                <a:gd name="T77" fmla="*/ 716 h 719"/>
                <a:gd name="T78" fmla="*/ 718 w 719"/>
                <a:gd name="T79" fmla="*/ 713 h 719"/>
                <a:gd name="T80" fmla="*/ 719 w 719"/>
                <a:gd name="T81" fmla="*/ 707 h 719"/>
                <a:gd name="T82" fmla="*/ 719 w 719"/>
                <a:gd name="T83" fmla="*/ 13 h 719"/>
                <a:gd name="T84" fmla="*/ 718 w 719"/>
                <a:gd name="T85" fmla="*/ 8 h 719"/>
                <a:gd name="T86" fmla="*/ 716 w 719"/>
                <a:gd name="T87" fmla="*/ 5 h 719"/>
                <a:gd name="T88" fmla="*/ 711 w 719"/>
                <a:gd name="T89" fmla="*/ 2 h 719"/>
                <a:gd name="T90" fmla="*/ 707 w 719"/>
                <a:gd name="T91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9" h="719">
                  <a:moveTo>
                    <a:pt x="519" y="263"/>
                  </a:moveTo>
                  <a:lnTo>
                    <a:pt x="292" y="475"/>
                  </a:lnTo>
                  <a:lnTo>
                    <a:pt x="289" y="477"/>
                  </a:lnTo>
                  <a:lnTo>
                    <a:pt x="284" y="479"/>
                  </a:lnTo>
                  <a:lnTo>
                    <a:pt x="280" y="477"/>
                  </a:lnTo>
                  <a:lnTo>
                    <a:pt x="275" y="475"/>
                  </a:lnTo>
                  <a:lnTo>
                    <a:pt x="200" y="400"/>
                  </a:lnTo>
                  <a:lnTo>
                    <a:pt x="198" y="396"/>
                  </a:lnTo>
                  <a:lnTo>
                    <a:pt x="197" y="391"/>
                  </a:lnTo>
                  <a:lnTo>
                    <a:pt x="198" y="387"/>
                  </a:lnTo>
                  <a:lnTo>
                    <a:pt x="200" y="382"/>
                  </a:lnTo>
                  <a:lnTo>
                    <a:pt x="205" y="380"/>
                  </a:lnTo>
                  <a:lnTo>
                    <a:pt x="209" y="379"/>
                  </a:lnTo>
                  <a:lnTo>
                    <a:pt x="213" y="380"/>
                  </a:lnTo>
                  <a:lnTo>
                    <a:pt x="217" y="382"/>
                  </a:lnTo>
                  <a:lnTo>
                    <a:pt x="284" y="450"/>
                  </a:lnTo>
                  <a:lnTo>
                    <a:pt x="503" y="247"/>
                  </a:lnTo>
                  <a:lnTo>
                    <a:pt x="507" y="243"/>
                  </a:lnTo>
                  <a:lnTo>
                    <a:pt x="512" y="243"/>
                  </a:lnTo>
                  <a:lnTo>
                    <a:pt x="516" y="243"/>
                  </a:lnTo>
                  <a:lnTo>
                    <a:pt x="519" y="247"/>
                  </a:lnTo>
                  <a:lnTo>
                    <a:pt x="522" y="251"/>
                  </a:lnTo>
                  <a:lnTo>
                    <a:pt x="523" y="255"/>
                  </a:lnTo>
                  <a:lnTo>
                    <a:pt x="522" y="260"/>
                  </a:lnTo>
                  <a:lnTo>
                    <a:pt x="519" y="263"/>
                  </a:lnTo>
                  <a:close/>
                  <a:moveTo>
                    <a:pt x="707" y="0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4" y="5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707"/>
                  </a:lnTo>
                  <a:lnTo>
                    <a:pt x="1" y="713"/>
                  </a:lnTo>
                  <a:lnTo>
                    <a:pt x="4" y="716"/>
                  </a:lnTo>
                  <a:lnTo>
                    <a:pt x="8" y="719"/>
                  </a:lnTo>
                  <a:lnTo>
                    <a:pt x="12" y="719"/>
                  </a:lnTo>
                  <a:lnTo>
                    <a:pt x="707" y="719"/>
                  </a:lnTo>
                  <a:lnTo>
                    <a:pt x="711" y="719"/>
                  </a:lnTo>
                  <a:lnTo>
                    <a:pt x="716" y="716"/>
                  </a:lnTo>
                  <a:lnTo>
                    <a:pt x="718" y="713"/>
                  </a:lnTo>
                  <a:lnTo>
                    <a:pt x="719" y="707"/>
                  </a:lnTo>
                  <a:lnTo>
                    <a:pt x="719" y="13"/>
                  </a:lnTo>
                  <a:lnTo>
                    <a:pt x="718" y="8"/>
                  </a:lnTo>
                  <a:lnTo>
                    <a:pt x="716" y="5"/>
                  </a:lnTo>
                  <a:lnTo>
                    <a:pt x="711" y="2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88785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icture containing indoor, wall&#10;&#10;Description generated with very high confidence">
            <a:extLst>
              <a:ext uri="{FF2B5EF4-FFF2-40B4-BE49-F238E27FC236}">
                <a16:creationId xmlns:a16="http://schemas.microsoft.com/office/drawing/2014/main" id="{7E4B8AD7-6F9C-4538-935A-99C15C2FB780}"/>
              </a:ext>
            </a:extLst>
          </p:cNvPr>
          <p:cNvPicPr>
            <a:picLocks noGrp="1"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07325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Title 18">
            <a:extLst>
              <a:ext uri="{FF2B5EF4-FFF2-40B4-BE49-F238E27FC236}">
                <a16:creationId xmlns:a16="http://schemas.microsoft.com/office/drawing/2014/main" id="{CF881429-26C8-4939-8A00-6CE944AAB693}"/>
              </a:ext>
            </a:extLst>
          </p:cNvPr>
          <p:cNvSpPr txBox="1">
            <a:spLocks/>
          </p:cNvSpPr>
          <p:nvPr/>
        </p:nvSpPr>
        <p:spPr>
          <a:xfrm>
            <a:off x="6495304" y="2405246"/>
            <a:ext cx="5419192" cy="870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i="1" dirty="0">
                <a:solidFill>
                  <a:srgbClr val="0080BC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Solutions Update</a:t>
            </a:r>
            <a:endParaRPr kumimoji="0" lang="en-US" sz="3600" i="1" u="none" strike="noStrike" kern="1200" cap="none" spc="0" normalizeH="0" noProof="0" dirty="0">
              <a:ln>
                <a:noFill/>
              </a:ln>
              <a:solidFill>
                <a:srgbClr val="0080BC"/>
              </a:solidFill>
              <a:effectLst/>
              <a:uLnTx/>
              <a:uFillTx/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baseline="0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Appendix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6C2163-8420-4FE3-BBD1-E91E966DD9D9}"/>
              </a:ext>
            </a:extLst>
          </p:cNvPr>
          <p:cNvSpPr/>
          <p:nvPr/>
        </p:nvSpPr>
        <p:spPr>
          <a:xfrm>
            <a:off x="12122150" y="6456874"/>
            <a:ext cx="69850" cy="2111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37" name="Picture 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ABF7626-F01B-4988-A758-D6C071F489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6" y="6545747"/>
            <a:ext cx="486749" cy="21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03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8">
            <a:extLst>
              <a:ext uri="{FF2B5EF4-FFF2-40B4-BE49-F238E27FC236}">
                <a16:creationId xmlns:a16="http://schemas.microsoft.com/office/drawing/2014/main" id="{CF881429-26C8-4939-8A00-6CE944AAB693}"/>
              </a:ext>
            </a:extLst>
          </p:cNvPr>
          <p:cNvSpPr txBox="1">
            <a:spLocks/>
          </p:cNvSpPr>
          <p:nvPr/>
        </p:nvSpPr>
        <p:spPr>
          <a:xfrm>
            <a:off x="431346" y="70710"/>
            <a:ext cx="11715359" cy="870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IN" sz="3300" dirty="0">
                <a:solidFill>
                  <a:srgbClr val="0080BC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Centralized Repository of all Analytics AI Demos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0F86AD-76AE-4C1D-95F5-FB3DE6A567B6}"/>
              </a:ext>
            </a:extLst>
          </p:cNvPr>
          <p:cNvSpPr/>
          <p:nvPr/>
        </p:nvSpPr>
        <p:spPr>
          <a:xfrm>
            <a:off x="0" y="145265"/>
            <a:ext cx="333958" cy="6957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6C2163-8420-4FE3-BBD1-E91E966DD9D9}"/>
              </a:ext>
            </a:extLst>
          </p:cNvPr>
          <p:cNvSpPr/>
          <p:nvPr/>
        </p:nvSpPr>
        <p:spPr>
          <a:xfrm>
            <a:off x="12122150" y="6456874"/>
            <a:ext cx="69850" cy="2111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55" y="1216922"/>
            <a:ext cx="10959921" cy="497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96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8">
            <a:extLst>
              <a:ext uri="{FF2B5EF4-FFF2-40B4-BE49-F238E27FC236}">
                <a16:creationId xmlns:a16="http://schemas.microsoft.com/office/drawing/2014/main" id="{CF881429-26C8-4939-8A00-6CE944AAB693}"/>
              </a:ext>
            </a:extLst>
          </p:cNvPr>
          <p:cNvSpPr txBox="1">
            <a:spLocks/>
          </p:cNvSpPr>
          <p:nvPr/>
        </p:nvSpPr>
        <p:spPr>
          <a:xfrm>
            <a:off x="476641" y="57831"/>
            <a:ext cx="10261611" cy="870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0BC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DASH (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80BC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Data Analytics</a:t>
            </a:r>
            <a:r>
              <a:rPr kumimoji="0" lang="en-US" sz="3200" b="0" i="1" u="none" strike="noStrike" kern="1200" cap="none" spc="0" normalizeH="0" noProof="0" dirty="0">
                <a:ln>
                  <a:noFill/>
                </a:ln>
                <a:solidFill>
                  <a:srgbClr val="0080BC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 Strategic Harmonization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0080BC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0BC"/>
              </a:solidFill>
              <a:effectLst/>
              <a:uLnTx/>
              <a:uFillTx/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0F86AD-76AE-4C1D-95F5-FB3DE6A567B6}"/>
              </a:ext>
            </a:extLst>
          </p:cNvPr>
          <p:cNvSpPr/>
          <p:nvPr/>
        </p:nvSpPr>
        <p:spPr>
          <a:xfrm>
            <a:off x="0" y="145265"/>
            <a:ext cx="333958" cy="6957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2163-8420-4FE3-BBD1-E91E966DD9D9}"/>
              </a:ext>
            </a:extLst>
          </p:cNvPr>
          <p:cNvSpPr/>
          <p:nvPr/>
        </p:nvSpPr>
        <p:spPr>
          <a:xfrm>
            <a:off x="12122150" y="6456874"/>
            <a:ext cx="69850" cy="2111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5" name="Object 1" descr="/var/www/render_temp/1962391/1456343011/slide19.png">
            <a:extLst>
              <a:ext uri="{FF2B5EF4-FFF2-40B4-BE49-F238E27FC236}">
                <a16:creationId xmlns:a16="http://schemas.microsoft.com/office/drawing/2014/main" id="{B4A971BC-C7C3-4501-90C1-530ABE1F1A4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7" b="5322"/>
          <a:stretch/>
        </p:blipFill>
        <p:spPr>
          <a:xfrm>
            <a:off x="2188427" y="1212741"/>
            <a:ext cx="8041012" cy="5376262"/>
          </a:xfrm>
          <a:prstGeom prst="rect">
            <a:avLst/>
          </a:prstGeom>
        </p:spPr>
      </p:pic>
      <p:sp>
        <p:nvSpPr>
          <p:cNvPr id="6" name="Arrow: Notched Right 60">
            <a:extLst>
              <a:ext uri="{FF2B5EF4-FFF2-40B4-BE49-F238E27FC236}">
                <a16:creationId xmlns:a16="http://schemas.microsoft.com/office/drawing/2014/main" id="{152B9898-B18C-4E56-884C-F11B923A0B95}"/>
              </a:ext>
            </a:extLst>
          </p:cNvPr>
          <p:cNvSpPr/>
          <p:nvPr/>
        </p:nvSpPr>
        <p:spPr>
          <a:xfrm>
            <a:off x="4977440" y="3721704"/>
            <a:ext cx="339137" cy="376945"/>
          </a:xfrm>
          <a:prstGeom prst="notched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A30AAD-0209-4578-B852-9C51C6FD8862}"/>
              </a:ext>
            </a:extLst>
          </p:cNvPr>
          <p:cNvGrpSpPr/>
          <p:nvPr/>
        </p:nvGrpSpPr>
        <p:grpSpPr>
          <a:xfrm>
            <a:off x="10846681" y="2204538"/>
            <a:ext cx="1244163" cy="1924844"/>
            <a:chOff x="6011855" y="2196020"/>
            <a:chExt cx="1244163" cy="1924844"/>
          </a:xfrm>
        </p:grpSpPr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5250D83C-03BE-4E79-918E-0E6C016E2531}"/>
                </a:ext>
              </a:extLst>
            </p:cNvPr>
            <p:cNvSpPr/>
            <p:nvPr/>
          </p:nvSpPr>
          <p:spPr>
            <a:xfrm>
              <a:off x="6011855" y="2549812"/>
              <a:ext cx="0" cy="1571052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5"/>
              </a:solidFill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48">
              <a:extLst>
                <a:ext uri="{FF2B5EF4-FFF2-40B4-BE49-F238E27FC236}">
                  <a16:creationId xmlns:a16="http://schemas.microsoft.com/office/drawing/2014/main" id="{6211B8B9-EE2F-43EA-A125-FEFCF39E0C2F}"/>
                </a:ext>
              </a:extLst>
            </p:cNvPr>
            <p:cNvSpPr/>
            <p:nvPr/>
          </p:nvSpPr>
          <p:spPr>
            <a:xfrm>
              <a:off x="6011855" y="2196020"/>
              <a:ext cx="1244163" cy="533023"/>
            </a:xfrm>
            <a:custGeom>
              <a:avLst/>
              <a:gdLst>
                <a:gd name="connsiteX0" fmla="*/ 0 w 1440129"/>
                <a:gd name="connsiteY0" fmla="*/ 0 h 879487"/>
                <a:gd name="connsiteX1" fmla="*/ 1440129 w 1440129"/>
                <a:gd name="connsiteY1" fmla="*/ 0 h 879487"/>
                <a:gd name="connsiteX2" fmla="*/ 1440129 w 1440129"/>
                <a:gd name="connsiteY2" fmla="*/ 879487 h 879487"/>
                <a:gd name="connsiteX3" fmla="*/ 0 w 1440129"/>
                <a:gd name="connsiteY3" fmla="*/ 879487 h 879487"/>
                <a:gd name="connsiteX4" fmla="*/ 0 w 1440129"/>
                <a:gd name="connsiteY4" fmla="*/ 0 h 87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129" h="879487">
                  <a:moveTo>
                    <a:pt x="0" y="0"/>
                  </a:moveTo>
                  <a:lnTo>
                    <a:pt x="1440129" y="0"/>
                  </a:lnTo>
                  <a:lnTo>
                    <a:pt x="1440129" y="879487"/>
                  </a:lnTo>
                  <a:lnTo>
                    <a:pt x="0" y="879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5"/>
              </a:solidFill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Target Operating Model</a:t>
              </a:r>
            </a:p>
          </p:txBody>
        </p:sp>
        <p:pic>
          <p:nvPicPr>
            <p:cNvPr id="10" name="Picture 2" descr="https://static.thenounproject.com/png/1327246-200.png">
              <a:extLst>
                <a:ext uri="{FF2B5EF4-FFF2-40B4-BE49-F238E27FC236}">
                  <a16:creationId xmlns:a16="http://schemas.microsoft.com/office/drawing/2014/main" id="{24239DA1-CE1B-4A55-BABC-97DBDFD4A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282658" y="3082386"/>
              <a:ext cx="809968" cy="809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2D2766-C498-4214-BE00-F3FF751D6765}"/>
              </a:ext>
            </a:extLst>
          </p:cNvPr>
          <p:cNvGrpSpPr/>
          <p:nvPr/>
        </p:nvGrpSpPr>
        <p:grpSpPr>
          <a:xfrm>
            <a:off x="6945095" y="2204538"/>
            <a:ext cx="1244163" cy="1924844"/>
            <a:chOff x="7456491" y="2196020"/>
            <a:chExt cx="1244163" cy="1924844"/>
          </a:xfrm>
        </p:grpSpPr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C92EA42D-0C04-4CA1-8589-E2AC7B36D5F9}"/>
                </a:ext>
              </a:extLst>
            </p:cNvPr>
            <p:cNvSpPr/>
            <p:nvPr/>
          </p:nvSpPr>
          <p:spPr>
            <a:xfrm>
              <a:off x="7456491" y="2549812"/>
              <a:ext cx="0" cy="1571052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5"/>
              </a:solidFill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: Shape 53">
              <a:extLst>
                <a:ext uri="{FF2B5EF4-FFF2-40B4-BE49-F238E27FC236}">
                  <a16:creationId xmlns:a16="http://schemas.microsoft.com/office/drawing/2014/main" id="{FD8A6313-16A0-4F27-9E50-C3864E7A2C04}"/>
                </a:ext>
              </a:extLst>
            </p:cNvPr>
            <p:cNvSpPr/>
            <p:nvPr/>
          </p:nvSpPr>
          <p:spPr>
            <a:xfrm>
              <a:off x="7456491" y="2196020"/>
              <a:ext cx="1244163" cy="533023"/>
            </a:xfrm>
            <a:custGeom>
              <a:avLst/>
              <a:gdLst>
                <a:gd name="connsiteX0" fmla="*/ 0 w 1440129"/>
                <a:gd name="connsiteY0" fmla="*/ 0 h 879487"/>
                <a:gd name="connsiteX1" fmla="*/ 1440129 w 1440129"/>
                <a:gd name="connsiteY1" fmla="*/ 0 h 879487"/>
                <a:gd name="connsiteX2" fmla="*/ 1440129 w 1440129"/>
                <a:gd name="connsiteY2" fmla="*/ 879487 h 879487"/>
                <a:gd name="connsiteX3" fmla="*/ 0 w 1440129"/>
                <a:gd name="connsiteY3" fmla="*/ 879487 h 879487"/>
                <a:gd name="connsiteX4" fmla="*/ 0 w 1440129"/>
                <a:gd name="connsiteY4" fmla="*/ 0 h 87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129" h="879487">
                  <a:moveTo>
                    <a:pt x="0" y="0"/>
                  </a:moveTo>
                  <a:lnTo>
                    <a:pt x="1440129" y="0"/>
                  </a:lnTo>
                  <a:lnTo>
                    <a:pt x="1440129" y="879487"/>
                  </a:lnTo>
                  <a:lnTo>
                    <a:pt x="0" y="879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5"/>
              </a:solidFill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Architecture</a:t>
              </a:r>
            </a:p>
          </p:txBody>
        </p:sp>
        <p:pic>
          <p:nvPicPr>
            <p:cNvPr id="17" name="Picture 4" descr="https://static.thenounproject.com/png/1454484-200.png">
              <a:extLst>
                <a:ext uri="{FF2B5EF4-FFF2-40B4-BE49-F238E27FC236}">
                  <a16:creationId xmlns:a16="http://schemas.microsoft.com/office/drawing/2014/main" id="{9C5A01AB-3954-4A46-A0E7-31D9A5E3D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757" y="3063871"/>
              <a:ext cx="660759" cy="66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6803FB-CC3F-407D-913E-111C9DA07836}"/>
              </a:ext>
            </a:extLst>
          </p:cNvPr>
          <p:cNvGrpSpPr/>
          <p:nvPr/>
        </p:nvGrpSpPr>
        <p:grpSpPr>
          <a:xfrm>
            <a:off x="8232976" y="2204538"/>
            <a:ext cx="1244163" cy="1924844"/>
            <a:chOff x="8901128" y="2196020"/>
            <a:chExt cx="1244163" cy="1924844"/>
          </a:xfrm>
        </p:grpSpPr>
        <p:sp>
          <p:nvSpPr>
            <p:cNvPr id="19" name="Straight Connector 18">
              <a:extLst>
                <a:ext uri="{FF2B5EF4-FFF2-40B4-BE49-F238E27FC236}">
                  <a16:creationId xmlns:a16="http://schemas.microsoft.com/office/drawing/2014/main" id="{4685E8BB-900A-4797-835A-634526DF6AAE}"/>
                </a:ext>
              </a:extLst>
            </p:cNvPr>
            <p:cNvSpPr/>
            <p:nvPr/>
          </p:nvSpPr>
          <p:spPr>
            <a:xfrm>
              <a:off x="8901128" y="2549812"/>
              <a:ext cx="0" cy="1571052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5"/>
              </a:solidFill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56">
              <a:extLst>
                <a:ext uri="{FF2B5EF4-FFF2-40B4-BE49-F238E27FC236}">
                  <a16:creationId xmlns:a16="http://schemas.microsoft.com/office/drawing/2014/main" id="{6AC07F74-CEE4-4032-8409-D34E84348F17}"/>
                </a:ext>
              </a:extLst>
            </p:cNvPr>
            <p:cNvSpPr/>
            <p:nvPr/>
          </p:nvSpPr>
          <p:spPr>
            <a:xfrm>
              <a:off x="8901128" y="2196020"/>
              <a:ext cx="1244163" cy="533023"/>
            </a:xfrm>
            <a:custGeom>
              <a:avLst/>
              <a:gdLst>
                <a:gd name="connsiteX0" fmla="*/ 0 w 1440129"/>
                <a:gd name="connsiteY0" fmla="*/ 0 h 879487"/>
                <a:gd name="connsiteX1" fmla="*/ 1440129 w 1440129"/>
                <a:gd name="connsiteY1" fmla="*/ 0 h 879487"/>
                <a:gd name="connsiteX2" fmla="*/ 1440129 w 1440129"/>
                <a:gd name="connsiteY2" fmla="*/ 879487 h 879487"/>
                <a:gd name="connsiteX3" fmla="*/ 0 w 1440129"/>
                <a:gd name="connsiteY3" fmla="*/ 879487 h 879487"/>
                <a:gd name="connsiteX4" fmla="*/ 0 w 1440129"/>
                <a:gd name="connsiteY4" fmla="*/ 0 h 87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129" h="879487">
                  <a:moveTo>
                    <a:pt x="0" y="0"/>
                  </a:moveTo>
                  <a:lnTo>
                    <a:pt x="1440129" y="0"/>
                  </a:lnTo>
                  <a:lnTo>
                    <a:pt x="1440129" y="879487"/>
                  </a:lnTo>
                  <a:lnTo>
                    <a:pt x="0" y="879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5"/>
              </a:solidFill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Roadmap</a:t>
              </a:r>
            </a:p>
          </p:txBody>
        </p:sp>
        <p:pic>
          <p:nvPicPr>
            <p:cNvPr id="21" name="Picture 6" descr="https://static.thenounproject.com/png/1128486-200.png">
              <a:extLst>
                <a:ext uri="{FF2B5EF4-FFF2-40B4-BE49-F238E27FC236}">
                  <a16:creationId xmlns:a16="http://schemas.microsoft.com/office/drawing/2014/main" id="{B800478B-3509-47AC-98C3-8F4A4A164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7139" y="2879462"/>
              <a:ext cx="852515" cy="1090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63CB02-FC0E-41C7-AAAA-996EB39813C3}"/>
              </a:ext>
            </a:extLst>
          </p:cNvPr>
          <p:cNvGrpSpPr/>
          <p:nvPr/>
        </p:nvGrpSpPr>
        <p:grpSpPr>
          <a:xfrm>
            <a:off x="9533920" y="2204538"/>
            <a:ext cx="1244163" cy="1924844"/>
            <a:chOff x="10345765" y="2196020"/>
            <a:chExt cx="1244163" cy="1924844"/>
          </a:xfrm>
        </p:grpSpPr>
        <p:sp>
          <p:nvSpPr>
            <p:cNvPr id="23" name="Straight Connector 22">
              <a:extLst>
                <a:ext uri="{FF2B5EF4-FFF2-40B4-BE49-F238E27FC236}">
                  <a16:creationId xmlns:a16="http://schemas.microsoft.com/office/drawing/2014/main" id="{BB96F051-6C69-42A8-98F1-3CE01D3B1900}"/>
                </a:ext>
              </a:extLst>
            </p:cNvPr>
            <p:cNvSpPr/>
            <p:nvPr/>
          </p:nvSpPr>
          <p:spPr>
            <a:xfrm>
              <a:off x="10345765" y="2549812"/>
              <a:ext cx="0" cy="1571052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5"/>
              </a:solidFill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reeform: Shape 59">
              <a:extLst>
                <a:ext uri="{FF2B5EF4-FFF2-40B4-BE49-F238E27FC236}">
                  <a16:creationId xmlns:a16="http://schemas.microsoft.com/office/drawing/2014/main" id="{6057C4E0-F29F-44E9-95E7-E2D883B01FA7}"/>
                </a:ext>
              </a:extLst>
            </p:cNvPr>
            <p:cNvSpPr/>
            <p:nvPr/>
          </p:nvSpPr>
          <p:spPr>
            <a:xfrm>
              <a:off x="10345765" y="2196020"/>
              <a:ext cx="1244163" cy="533023"/>
            </a:xfrm>
            <a:custGeom>
              <a:avLst/>
              <a:gdLst>
                <a:gd name="connsiteX0" fmla="*/ 0 w 1440129"/>
                <a:gd name="connsiteY0" fmla="*/ 0 h 879487"/>
                <a:gd name="connsiteX1" fmla="*/ 1440129 w 1440129"/>
                <a:gd name="connsiteY1" fmla="*/ 0 h 879487"/>
                <a:gd name="connsiteX2" fmla="*/ 1440129 w 1440129"/>
                <a:gd name="connsiteY2" fmla="*/ 879487 h 879487"/>
                <a:gd name="connsiteX3" fmla="*/ 0 w 1440129"/>
                <a:gd name="connsiteY3" fmla="*/ 879487 h 879487"/>
                <a:gd name="connsiteX4" fmla="*/ 0 w 1440129"/>
                <a:gd name="connsiteY4" fmla="*/ 0 h 87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129" h="879487">
                  <a:moveTo>
                    <a:pt x="0" y="0"/>
                  </a:moveTo>
                  <a:lnTo>
                    <a:pt x="1440129" y="0"/>
                  </a:lnTo>
                  <a:lnTo>
                    <a:pt x="1440129" y="879487"/>
                  </a:lnTo>
                  <a:lnTo>
                    <a:pt x="0" y="879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5"/>
              </a:solidFill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Business Case</a:t>
              </a:r>
            </a:p>
          </p:txBody>
        </p:sp>
        <p:pic>
          <p:nvPicPr>
            <p:cNvPr id="25" name="Picture 8" descr="https://static.thenounproject.com/png/247216-200.png">
              <a:extLst>
                <a:ext uri="{FF2B5EF4-FFF2-40B4-BE49-F238E27FC236}">
                  <a16:creationId xmlns:a16="http://schemas.microsoft.com/office/drawing/2014/main" id="{66016BD6-A177-4F56-8023-9E176FF728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4628" y="3072260"/>
              <a:ext cx="739442" cy="739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4EC77F-0437-4157-82A5-4849BADC7FC8}"/>
              </a:ext>
            </a:extLst>
          </p:cNvPr>
          <p:cNvGrpSpPr/>
          <p:nvPr/>
        </p:nvGrpSpPr>
        <p:grpSpPr>
          <a:xfrm>
            <a:off x="5511439" y="4307784"/>
            <a:ext cx="6645811" cy="602839"/>
            <a:chOff x="5629006" y="4307784"/>
            <a:chExt cx="6645811" cy="60283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93C01BA-C0E5-4431-AEB7-23E72D6EBADF}"/>
                </a:ext>
              </a:extLst>
            </p:cNvPr>
            <p:cNvGrpSpPr/>
            <p:nvPr/>
          </p:nvGrpSpPr>
          <p:grpSpPr>
            <a:xfrm>
              <a:off x="5677988" y="4325848"/>
              <a:ext cx="6596829" cy="584775"/>
              <a:chOff x="6903448" y="4349220"/>
              <a:chExt cx="5174748" cy="584775"/>
            </a:xfrm>
            <a:solidFill>
              <a:srgbClr val="203864"/>
            </a:solidFill>
          </p:grpSpPr>
          <p:sp>
            <p:nvSpPr>
              <p:cNvPr id="33" name="Flowchart: Preparation 74">
                <a:extLst>
                  <a:ext uri="{FF2B5EF4-FFF2-40B4-BE49-F238E27FC236}">
                    <a16:creationId xmlns:a16="http://schemas.microsoft.com/office/drawing/2014/main" id="{509BD3FB-9D52-4519-A161-59DFB0E703ED}"/>
                  </a:ext>
                </a:extLst>
              </p:cNvPr>
              <p:cNvSpPr/>
              <p:nvPr/>
            </p:nvSpPr>
            <p:spPr>
              <a:xfrm>
                <a:off x="6903448" y="4349220"/>
                <a:ext cx="988381" cy="584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Governance Model</a:t>
                </a:r>
              </a:p>
            </p:txBody>
          </p:sp>
          <p:sp>
            <p:nvSpPr>
              <p:cNvPr id="34" name="Flowchart: Preparation 75">
                <a:extLst>
                  <a:ext uri="{FF2B5EF4-FFF2-40B4-BE49-F238E27FC236}">
                    <a16:creationId xmlns:a16="http://schemas.microsoft.com/office/drawing/2014/main" id="{3E7B902B-C0AF-4430-AD0C-520C122D53A6}"/>
                  </a:ext>
                </a:extLst>
              </p:cNvPr>
              <p:cNvSpPr/>
              <p:nvPr/>
            </p:nvSpPr>
            <p:spPr>
              <a:xfrm>
                <a:off x="9001285" y="4349220"/>
                <a:ext cx="988381" cy="584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Risk &amp;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Mitigation Strategy</a:t>
                </a:r>
              </a:p>
            </p:txBody>
          </p:sp>
          <p:sp>
            <p:nvSpPr>
              <p:cNvPr id="35" name="Flowchart: Preparation 76">
                <a:extLst>
                  <a:ext uri="{FF2B5EF4-FFF2-40B4-BE49-F238E27FC236}">
                    <a16:creationId xmlns:a16="http://schemas.microsoft.com/office/drawing/2014/main" id="{4DCAB6B6-68F7-4B25-AB98-06A6A44845D2}"/>
                  </a:ext>
                </a:extLst>
              </p:cNvPr>
              <p:cNvSpPr/>
              <p:nvPr/>
            </p:nvSpPr>
            <p:spPr>
              <a:xfrm>
                <a:off x="7946545" y="4349220"/>
                <a:ext cx="988381" cy="584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Analytics use cases</a:t>
                </a:r>
              </a:p>
            </p:txBody>
          </p:sp>
          <p:sp>
            <p:nvSpPr>
              <p:cNvPr id="36" name="Flowchart: Preparation 77">
                <a:extLst>
                  <a:ext uri="{FF2B5EF4-FFF2-40B4-BE49-F238E27FC236}">
                    <a16:creationId xmlns:a16="http://schemas.microsoft.com/office/drawing/2014/main" id="{ED27C8FE-A243-4105-81DA-9BCDD8A03C27}"/>
                  </a:ext>
                </a:extLst>
              </p:cNvPr>
              <p:cNvSpPr/>
              <p:nvPr/>
            </p:nvSpPr>
            <p:spPr>
              <a:xfrm>
                <a:off x="10027720" y="4349220"/>
                <a:ext cx="988381" cy="584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Visualization Optimizations</a:t>
                </a:r>
              </a:p>
            </p:txBody>
          </p:sp>
          <p:sp>
            <p:nvSpPr>
              <p:cNvPr id="37" name="Flowchart: Preparation 27">
                <a:extLst>
                  <a:ext uri="{FF2B5EF4-FFF2-40B4-BE49-F238E27FC236}">
                    <a16:creationId xmlns:a16="http://schemas.microsoft.com/office/drawing/2014/main" id="{766E9A0B-6419-4F8D-B7EF-C645E86420E7}"/>
                  </a:ext>
                </a:extLst>
              </p:cNvPr>
              <p:cNvSpPr/>
              <p:nvPr/>
            </p:nvSpPr>
            <p:spPr>
              <a:xfrm>
                <a:off x="11061575" y="4349220"/>
                <a:ext cx="1016621" cy="584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Change Management Plan</a:t>
                </a: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49103AF-22DE-4B6C-BA4C-509F475D8A03}"/>
                </a:ext>
              </a:extLst>
            </p:cNvPr>
            <p:cNvSpPr/>
            <p:nvPr/>
          </p:nvSpPr>
          <p:spPr>
            <a:xfrm>
              <a:off x="5629006" y="4308387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E9927CF-0F90-46BE-ADAC-7A27904A46FE}"/>
                </a:ext>
              </a:extLst>
            </p:cNvPr>
            <p:cNvSpPr/>
            <p:nvPr/>
          </p:nvSpPr>
          <p:spPr>
            <a:xfrm>
              <a:off x="6956497" y="4308387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B7E8CF0-6AAF-409B-8E9C-B1E63864DEFE}"/>
                </a:ext>
              </a:extLst>
            </p:cNvPr>
            <p:cNvSpPr/>
            <p:nvPr/>
          </p:nvSpPr>
          <p:spPr>
            <a:xfrm>
              <a:off x="8308671" y="4308387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78FE2E1-9C19-4315-8B43-16CFCCED1944}"/>
                </a:ext>
              </a:extLst>
            </p:cNvPr>
            <p:cNvSpPr/>
            <p:nvPr/>
          </p:nvSpPr>
          <p:spPr>
            <a:xfrm>
              <a:off x="9626643" y="4307785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3D4C7F-9131-4EA2-949B-8F51E921280E}"/>
                </a:ext>
              </a:extLst>
            </p:cNvPr>
            <p:cNvSpPr/>
            <p:nvPr/>
          </p:nvSpPr>
          <p:spPr>
            <a:xfrm>
              <a:off x="10931186" y="4307784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5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649BD6C-3C4E-40C2-8EC4-30AB6079777F}"/>
              </a:ext>
            </a:extLst>
          </p:cNvPr>
          <p:cNvGrpSpPr/>
          <p:nvPr/>
        </p:nvGrpSpPr>
        <p:grpSpPr>
          <a:xfrm>
            <a:off x="5663430" y="2210178"/>
            <a:ext cx="1244163" cy="1924844"/>
            <a:chOff x="4971094" y="2210178"/>
            <a:chExt cx="1244163" cy="192484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3DEF31C-4654-4ACF-85AE-D37EB02C0AEC}"/>
                </a:ext>
              </a:extLst>
            </p:cNvPr>
            <p:cNvGrpSpPr/>
            <p:nvPr/>
          </p:nvGrpSpPr>
          <p:grpSpPr>
            <a:xfrm>
              <a:off x="4971094" y="2210178"/>
              <a:ext cx="1244163" cy="1924844"/>
              <a:chOff x="7456491" y="2196020"/>
              <a:chExt cx="1244163" cy="1924844"/>
            </a:xfrm>
          </p:grpSpPr>
          <p:sp>
            <p:nvSpPr>
              <p:cNvPr id="41" name="Straight Connector 40">
                <a:extLst>
                  <a:ext uri="{FF2B5EF4-FFF2-40B4-BE49-F238E27FC236}">
                    <a16:creationId xmlns:a16="http://schemas.microsoft.com/office/drawing/2014/main" id="{45FE4F90-DA77-4F8D-A7E1-DC49735A7967}"/>
                  </a:ext>
                </a:extLst>
              </p:cNvPr>
              <p:cNvSpPr/>
              <p:nvPr/>
            </p:nvSpPr>
            <p:spPr>
              <a:xfrm>
                <a:off x="7456491" y="2549812"/>
                <a:ext cx="0" cy="1571052"/>
              </a:xfrm>
              <a:prstGeom prst="lin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2" name="Freeform: Shape 37">
                <a:extLst>
                  <a:ext uri="{FF2B5EF4-FFF2-40B4-BE49-F238E27FC236}">
                    <a16:creationId xmlns:a16="http://schemas.microsoft.com/office/drawing/2014/main" id="{CBAF3E79-3BC3-46F5-9719-FE28ACC353AF}"/>
                  </a:ext>
                </a:extLst>
              </p:cNvPr>
              <p:cNvSpPr/>
              <p:nvPr/>
            </p:nvSpPr>
            <p:spPr>
              <a:xfrm>
                <a:off x="7456491" y="2196020"/>
                <a:ext cx="1244163" cy="533023"/>
              </a:xfrm>
              <a:custGeom>
                <a:avLst/>
                <a:gdLst>
                  <a:gd name="connsiteX0" fmla="*/ 0 w 1440129"/>
                  <a:gd name="connsiteY0" fmla="*/ 0 h 879487"/>
                  <a:gd name="connsiteX1" fmla="*/ 1440129 w 1440129"/>
                  <a:gd name="connsiteY1" fmla="*/ 0 h 879487"/>
                  <a:gd name="connsiteX2" fmla="*/ 1440129 w 1440129"/>
                  <a:gd name="connsiteY2" fmla="*/ 879487 h 879487"/>
                  <a:gd name="connsiteX3" fmla="*/ 0 w 1440129"/>
                  <a:gd name="connsiteY3" fmla="*/ 879487 h 879487"/>
                  <a:gd name="connsiteX4" fmla="*/ 0 w 1440129"/>
                  <a:gd name="connsiteY4" fmla="*/ 0 h 879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0129" h="879487">
                    <a:moveTo>
                      <a:pt x="0" y="0"/>
                    </a:moveTo>
                    <a:lnTo>
                      <a:pt x="1440129" y="0"/>
                    </a:lnTo>
                    <a:lnTo>
                      <a:pt x="1440129" y="879487"/>
                    </a:lnTo>
                    <a:lnTo>
                      <a:pt x="0" y="8794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spcFirstLastPara="0" vert="horz" wrap="square" lIns="35560" tIns="35560" rIns="35560" bIns="35560" numCol="1" spcCol="1270" anchor="ctr" anchorCtr="0">
                <a:noAutofit/>
              </a:bodyPr>
              <a:lstStyle/>
              <a:p>
                <a:pPr marL="0" marR="0" lvl="0" indent="0" algn="ctr" defTabSz="6223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Maturity</a:t>
                </a:r>
                <a:endPara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40" name="Picture 2" descr="https://static.thenounproject.com/png/1958236-200.png">
              <a:extLst>
                <a:ext uri="{FF2B5EF4-FFF2-40B4-BE49-F238E27FC236}">
                  <a16:creationId xmlns:a16="http://schemas.microsoft.com/office/drawing/2014/main" id="{0E7F6BE4-D0EE-4D81-87D9-DCFFD24A2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988" y="3027412"/>
              <a:ext cx="750711" cy="75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697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022E-16 L -0.30963 1.11022E-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8">
            <a:extLst>
              <a:ext uri="{FF2B5EF4-FFF2-40B4-BE49-F238E27FC236}">
                <a16:creationId xmlns:a16="http://schemas.microsoft.com/office/drawing/2014/main" id="{CF881429-26C8-4939-8A00-6CE944AAB693}"/>
              </a:ext>
            </a:extLst>
          </p:cNvPr>
          <p:cNvSpPr txBox="1">
            <a:spLocks/>
          </p:cNvSpPr>
          <p:nvPr/>
        </p:nvSpPr>
        <p:spPr>
          <a:xfrm>
            <a:off x="476641" y="57831"/>
            <a:ext cx="10261611" cy="870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80BC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CaPS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0BC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 (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80BC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Campaign</a:t>
            </a:r>
            <a:r>
              <a:rPr kumimoji="0" lang="en-US" sz="3200" b="0" i="1" u="none" strike="noStrike" kern="1200" cap="none" spc="0" normalizeH="0" noProof="0" dirty="0">
                <a:ln>
                  <a:noFill/>
                </a:ln>
                <a:solidFill>
                  <a:srgbClr val="0080BC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 Personalization Solution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0080BC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0BC"/>
              </a:solidFill>
              <a:effectLst/>
              <a:uLnTx/>
              <a:uFillTx/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0F86AD-76AE-4C1D-95F5-FB3DE6A567B6}"/>
              </a:ext>
            </a:extLst>
          </p:cNvPr>
          <p:cNvSpPr/>
          <p:nvPr/>
        </p:nvSpPr>
        <p:spPr>
          <a:xfrm>
            <a:off x="0" y="145265"/>
            <a:ext cx="333958" cy="6957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2163-8420-4FE3-BBD1-E91E966DD9D9}"/>
              </a:ext>
            </a:extLst>
          </p:cNvPr>
          <p:cNvSpPr/>
          <p:nvPr/>
        </p:nvSpPr>
        <p:spPr>
          <a:xfrm>
            <a:off x="12122150" y="6456874"/>
            <a:ext cx="69850" cy="2111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39F402E-8721-4C08-9415-2571277758C7}"/>
              </a:ext>
            </a:extLst>
          </p:cNvPr>
          <p:cNvSpPr/>
          <p:nvPr/>
        </p:nvSpPr>
        <p:spPr bwMode="auto">
          <a:xfrm>
            <a:off x="4164475" y="1824064"/>
            <a:ext cx="3967471" cy="4055306"/>
          </a:xfrm>
          <a:prstGeom prst="ellipse">
            <a:avLst/>
          </a:prstGeom>
          <a:solidFill>
            <a:srgbClr val="E7E6E6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1C02FED-84AE-4289-8B05-7FBC6D87F92E}"/>
              </a:ext>
            </a:extLst>
          </p:cNvPr>
          <p:cNvGrpSpPr/>
          <p:nvPr/>
        </p:nvGrpSpPr>
        <p:grpSpPr>
          <a:xfrm>
            <a:off x="4858783" y="2533743"/>
            <a:ext cx="2578856" cy="2635949"/>
            <a:chOff x="4858783" y="2533743"/>
            <a:chExt cx="2578856" cy="2635949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A23D13B-69A1-4BCC-8D20-D3348658D293}"/>
                </a:ext>
              </a:extLst>
            </p:cNvPr>
            <p:cNvSpPr/>
            <p:nvPr/>
          </p:nvSpPr>
          <p:spPr bwMode="auto">
            <a:xfrm>
              <a:off x="4858783" y="2533743"/>
              <a:ext cx="2578856" cy="2635949"/>
            </a:xfrm>
            <a:prstGeom prst="ellipse">
              <a:avLst/>
            </a:prstGeom>
            <a:solidFill>
              <a:srgbClr val="37C3D7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9FEEF18-FC0F-4168-8402-8D066B4CED8F}"/>
                </a:ext>
              </a:extLst>
            </p:cNvPr>
            <p:cNvSpPr/>
            <p:nvPr/>
          </p:nvSpPr>
          <p:spPr bwMode="auto">
            <a:xfrm>
              <a:off x="4957969" y="2635126"/>
              <a:ext cx="2380482" cy="2433184"/>
            </a:xfrm>
            <a:prstGeom prst="ellipse">
              <a:avLst/>
            </a:prstGeom>
            <a:solidFill>
              <a:srgbClr val="00AF9B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CaPS Core Services</a:t>
              </a:r>
            </a:p>
          </p:txBody>
        </p:sp>
      </p:grpSp>
      <p:sp>
        <p:nvSpPr>
          <p:cNvPr id="87" name="Arrow: Chevron 88">
            <a:extLst>
              <a:ext uri="{FF2B5EF4-FFF2-40B4-BE49-F238E27FC236}">
                <a16:creationId xmlns:a16="http://schemas.microsoft.com/office/drawing/2014/main" id="{F3CB1BA1-1BF4-4818-982A-662EF5115EC1}"/>
              </a:ext>
            </a:extLst>
          </p:cNvPr>
          <p:cNvSpPr/>
          <p:nvPr/>
        </p:nvSpPr>
        <p:spPr bwMode="auto">
          <a:xfrm rot="17894402">
            <a:off x="4255626" y="2795744"/>
            <a:ext cx="259540" cy="253918"/>
          </a:xfrm>
          <a:prstGeom prst="chevron">
            <a:avLst/>
          </a:prstGeom>
          <a:solidFill>
            <a:srgbClr val="AAE13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88" name="Arrow: Chevron 89">
            <a:extLst>
              <a:ext uri="{FF2B5EF4-FFF2-40B4-BE49-F238E27FC236}">
                <a16:creationId xmlns:a16="http://schemas.microsoft.com/office/drawing/2014/main" id="{3B816F53-DADE-43AA-9DFD-CB0BD46A1695}"/>
              </a:ext>
            </a:extLst>
          </p:cNvPr>
          <p:cNvSpPr/>
          <p:nvPr/>
        </p:nvSpPr>
        <p:spPr bwMode="auto">
          <a:xfrm>
            <a:off x="5971092" y="1694268"/>
            <a:ext cx="253918" cy="259540"/>
          </a:xfrm>
          <a:prstGeom prst="chevron">
            <a:avLst/>
          </a:prstGeom>
          <a:solidFill>
            <a:srgbClr val="AAE13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89" name="Arrow: Chevron 90">
            <a:extLst>
              <a:ext uri="{FF2B5EF4-FFF2-40B4-BE49-F238E27FC236}">
                <a16:creationId xmlns:a16="http://schemas.microsoft.com/office/drawing/2014/main" id="{B7F8BFF8-2E14-4D8C-9094-57FE857B5F06}"/>
              </a:ext>
            </a:extLst>
          </p:cNvPr>
          <p:cNvSpPr/>
          <p:nvPr/>
        </p:nvSpPr>
        <p:spPr bwMode="auto">
          <a:xfrm rot="3868066">
            <a:off x="7752646" y="2740647"/>
            <a:ext cx="259540" cy="253918"/>
          </a:xfrm>
          <a:prstGeom prst="chevron">
            <a:avLst/>
          </a:prstGeom>
          <a:solidFill>
            <a:srgbClr val="AAE13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0" name="Arrow: Chevron 91">
            <a:extLst>
              <a:ext uri="{FF2B5EF4-FFF2-40B4-BE49-F238E27FC236}">
                <a16:creationId xmlns:a16="http://schemas.microsoft.com/office/drawing/2014/main" id="{F848DE6A-FEB5-40FB-8FC4-97142E76521B}"/>
              </a:ext>
            </a:extLst>
          </p:cNvPr>
          <p:cNvSpPr/>
          <p:nvPr/>
        </p:nvSpPr>
        <p:spPr bwMode="auto">
          <a:xfrm rot="10800000">
            <a:off x="6093178" y="5749574"/>
            <a:ext cx="253918" cy="259540"/>
          </a:xfrm>
          <a:prstGeom prst="chevron">
            <a:avLst/>
          </a:prstGeom>
          <a:solidFill>
            <a:srgbClr val="AAE13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1" name="Arrow: Chevron 92">
            <a:extLst>
              <a:ext uri="{FF2B5EF4-FFF2-40B4-BE49-F238E27FC236}">
                <a16:creationId xmlns:a16="http://schemas.microsoft.com/office/drawing/2014/main" id="{2BBB4046-DC0B-42DA-8ED2-CB1916F0A890}"/>
              </a:ext>
            </a:extLst>
          </p:cNvPr>
          <p:cNvSpPr/>
          <p:nvPr/>
        </p:nvSpPr>
        <p:spPr bwMode="auto">
          <a:xfrm rot="14598010">
            <a:off x="4254171" y="4647042"/>
            <a:ext cx="259540" cy="253918"/>
          </a:xfrm>
          <a:prstGeom prst="chevron">
            <a:avLst/>
          </a:prstGeom>
          <a:solidFill>
            <a:srgbClr val="AAE13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2" name="Arrow: Chevron 99">
            <a:extLst>
              <a:ext uri="{FF2B5EF4-FFF2-40B4-BE49-F238E27FC236}">
                <a16:creationId xmlns:a16="http://schemas.microsoft.com/office/drawing/2014/main" id="{14EF7A23-50A3-48F7-8BB0-4CE69919BE75}"/>
              </a:ext>
            </a:extLst>
          </p:cNvPr>
          <p:cNvSpPr/>
          <p:nvPr/>
        </p:nvSpPr>
        <p:spPr bwMode="auto">
          <a:xfrm rot="7113483">
            <a:off x="7801192" y="4611154"/>
            <a:ext cx="259540" cy="253918"/>
          </a:xfrm>
          <a:prstGeom prst="chevron">
            <a:avLst/>
          </a:prstGeom>
          <a:solidFill>
            <a:srgbClr val="AAE13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1DDE7FC-34DD-484A-B96A-DE8F326379D7}"/>
              </a:ext>
            </a:extLst>
          </p:cNvPr>
          <p:cNvGrpSpPr/>
          <p:nvPr/>
        </p:nvGrpSpPr>
        <p:grpSpPr>
          <a:xfrm>
            <a:off x="3342138" y="1971266"/>
            <a:ext cx="1176492" cy="282452"/>
            <a:chOff x="3342138" y="1971266"/>
            <a:chExt cx="1176492" cy="282452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431BA2C-CE31-46F4-8997-D6A2350FBC5B}"/>
                </a:ext>
              </a:extLst>
            </p:cNvPr>
            <p:cNvCxnSpPr/>
            <p:nvPr/>
          </p:nvCxnSpPr>
          <p:spPr>
            <a:xfrm>
              <a:off x="3342138" y="1971266"/>
              <a:ext cx="876579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FB37790-C61E-4F96-B21A-4CE95A25B89A}"/>
                </a:ext>
              </a:extLst>
            </p:cNvPr>
            <p:cNvCxnSpPr/>
            <p:nvPr/>
          </p:nvCxnSpPr>
          <p:spPr>
            <a:xfrm>
              <a:off x="4227311" y="1971266"/>
              <a:ext cx="240440" cy="225778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41223EF-463A-4D5D-9B6B-B51E4218251D}"/>
                </a:ext>
              </a:extLst>
            </p:cNvPr>
            <p:cNvSpPr/>
            <p:nvPr/>
          </p:nvSpPr>
          <p:spPr bwMode="auto">
            <a:xfrm>
              <a:off x="4428988" y="2164076"/>
              <a:ext cx="89642" cy="89642"/>
            </a:xfrm>
            <a:prstGeom prst="ellipse">
              <a:avLst/>
            </a:prstGeom>
            <a:solidFill>
              <a:srgbClr val="004139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D935710-A0EE-485C-9F3A-2D1415799079}"/>
              </a:ext>
            </a:extLst>
          </p:cNvPr>
          <p:cNvGrpSpPr/>
          <p:nvPr/>
        </p:nvGrpSpPr>
        <p:grpSpPr>
          <a:xfrm>
            <a:off x="2965559" y="3843314"/>
            <a:ext cx="715267" cy="89642"/>
            <a:chOff x="2965559" y="3843314"/>
            <a:chExt cx="715267" cy="8964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1BB6755-5899-4087-AB78-D393EDB3D233}"/>
                </a:ext>
              </a:extLst>
            </p:cNvPr>
            <p:cNvCxnSpPr/>
            <p:nvPr/>
          </p:nvCxnSpPr>
          <p:spPr>
            <a:xfrm>
              <a:off x="2965559" y="3885267"/>
              <a:ext cx="627497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BAA4447-6A9E-409B-8363-8BDEE1AD4656}"/>
                </a:ext>
              </a:extLst>
            </p:cNvPr>
            <p:cNvSpPr/>
            <p:nvPr/>
          </p:nvSpPr>
          <p:spPr bwMode="auto">
            <a:xfrm>
              <a:off x="3591184" y="3843314"/>
              <a:ext cx="89642" cy="89642"/>
            </a:xfrm>
            <a:prstGeom prst="ellipse">
              <a:avLst/>
            </a:prstGeom>
            <a:solidFill>
              <a:srgbClr val="004139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5982988-BCD9-4571-81AF-61A0C13FC40B}"/>
              </a:ext>
            </a:extLst>
          </p:cNvPr>
          <p:cNvGrpSpPr/>
          <p:nvPr/>
        </p:nvGrpSpPr>
        <p:grpSpPr>
          <a:xfrm>
            <a:off x="3354435" y="5589781"/>
            <a:ext cx="1164195" cy="271702"/>
            <a:chOff x="3354435" y="5589781"/>
            <a:chExt cx="1164195" cy="271702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831CAD6-2E13-4EFE-8E9B-1F8829A5F8C8}"/>
                </a:ext>
              </a:extLst>
            </p:cNvPr>
            <p:cNvCxnSpPr/>
            <p:nvPr/>
          </p:nvCxnSpPr>
          <p:spPr>
            <a:xfrm>
              <a:off x="3354435" y="5861483"/>
              <a:ext cx="876579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9A5ADA-0A36-4A3E-A2E9-579CC21A6449}"/>
                </a:ext>
              </a:extLst>
            </p:cNvPr>
            <p:cNvCxnSpPr/>
            <p:nvPr/>
          </p:nvCxnSpPr>
          <p:spPr>
            <a:xfrm flipV="1">
              <a:off x="4239491" y="5627685"/>
              <a:ext cx="240440" cy="225778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45098A1-9DF8-4C25-8F9E-D77C4F6C0F76}"/>
                </a:ext>
              </a:extLst>
            </p:cNvPr>
            <p:cNvSpPr/>
            <p:nvPr/>
          </p:nvSpPr>
          <p:spPr bwMode="auto">
            <a:xfrm>
              <a:off x="4428988" y="5589781"/>
              <a:ext cx="89642" cy="89642"/>
            </a:xfrm>
            <a:prstGeom prst="ellipse">
              <a:avLst/>
            </a:prstGeom>
            <a:solidFill>
              <a:srgbClr val="004139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F66C585-ADD3-4083-B9AC-82EE9831C4A1}"/>
              </a:ext>
            </a:extLst>
          </p:cNvPr>
          <p:cNvGrpSpPr/>
          <p:nvPr/>
        </p:nvGrpSpPr>
        <p:grpSpPr>
          <a:xfrm>
            <a:off x="7691490" y="5556005"/>
            <a:ext cx="1145488" cy="263115"/>
            <a:chOff x="7691490" y="5556005"/>
            <a:chExt cx="1145488" cy="263115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802A7E-B2EC-4EDE-913A-6EF66F1EA76D}"/>
                </a:ext>
              </a:extLst>
            </p:cNvPr>
            <p:cNvCxnSpPr/>
            <p:nvPr/>
          </p:nvCxnSpPr>
          <p:spPr>
            <a:xfrm>
              <a:off x="7960399" y="5819120"/>
              <a:ext cx="876579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50699C-C851-452E-B4BA-4D269680F65B}"/>
                </a:ext>
              </a:extLst>
            </p:cNvPr>
            <p:cNvCxnSpPr/>
            <p:nvPr/>
          </p:nvCxnSpPr>
          <p:spPr>
            <a:xfrm flipH="1" flipV="1">
              <a:off x="7711722" y="5586385"/>
              <a:ext cx="240440" cy="225778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64FBB7C-B344-4609-B595-C774DF0BA179}"/>
                </a:ext>
              </a:extLst>
            </p:cNvPr>
            <p:cNvSpPr/>
            <p:nvPr/>
          </p:nvSpPr>
          <p:spPr bwMode="auto">
            <a:xfrm>
              <a:off x="7691490" y="5556005"/>
              <a:ext cx="89642" cy="89642"/>
            </a:xfrm>
            <a:prstGeom prst="ellipse">
              <a:avLst/>
            </a:prstGeom>
            <a:solidFill>
              <a:srgbClr val="004139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8F6B98E-9B56-459D-AEC3-61C26441E78A}"/>
              </a:ext>
            </a:extLst>
          </p:cNvPr>
          <p:cNvGrpSpPr/>
          <p:nvPr/>
        </p:nvGrpSpPr>
        <p:grpSpPr>
          <a:xfrm>
            <a:off x="8476088" y="3925354"/>
            <a:ext cx="710190" cy="89642"/>
            <a:chOff x="8477840" y="3908648"/>
            <a:chExt cx="710190" cy="89642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AB9AB8F-9694-44DB-99A5-64E1936DB87C}"/>
                </a:ext>
              </a:extLst>
            </p:cNvPr>
            <p:cNvCxnSpPr/>
            <p:nvPr/>
          </p:nvCxnSpPr>
          <p:spPr>
            <a:xfrm>
              <a:off x="8560533" y="3952026"/>
              <a:ext cx="627497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B4ACACC-9E1E-4192-BAE9-C0EFDC5A3934}"/>
                </a:ext>
              </a:extLst>
            </p:cNvPr>
            <p:cNvSpPr/>
            <p:nvPr/>
          </p:nvSpPr>
          <p:spPr bwMode="auto">
            <a:xfrm>
              <a:off x="8477840" y="3908648"/>
              <a:ext cx="89642" cy="89642"/>
            </a:xfrm>
            <a:prstGeom prst="ellipse">
              <a:avLst/>
            </a:prstGeom>
            <a:solidFill>
              <a:srgbClr val="004139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C44F632-B539-4AE1-80E2-C74DF74C4FF6}"/>
              </a:ext>
            </a:extLst>
          </p:cNvPr>
          <p:cNvGrpSpPr/>
          <p:nvPr/>
        </p:nvGrpSpPr>
        <p:grpSpPr>
          <a:xfrm>
            <a:off x="7679935" y="1957720"/>
            <a:ext cx="1139119" cy="270598"/>
            <a:chOff x="7679935" y="1957720"/>
            <a:chExt cx="1139119" cy="270598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7E2EDF-E1CB-4C0E-B976-A7373F94802C}"/>
                </a:ext>
              </a:extLst>
            </p:cNvPr>
            <p:cNvCxnSpPr/>
            <p:nvPr/>
          </p:nvCxnSpPr>
          <p:spPr>
            <a:xfrm>
              <a:off x="7942475" y="1971265"/>
              <a:ext cx="876579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3686BAA-CE80-4722-8B34-131A877C07A4}"/>
                </a:ext>
              </a:extLst>
            </p:cNvPr>
            <p:cNvCxnSpPr/>
            <p:nvPr/>
          </p:nvCxnSpPr>
          <p:spPr>
            <a:xfrm flipH="1">
              <a:off x="7716632" y="1957720"/>
              <a:ext cx="240440" cy="225778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88998FC-E3CD-49F6-B14C-2A6C67881003}"/>
                </a:ext>
              </a:extLst>
            </p:cNvPr>
            <p:cNvSpPr/>
            <p:nvPr/>
          </p:nvSpPr>
          <p:spPr bwMode="auto">
            <a:xfrm>
              <a:off x="7679935" y="2138676"/>
              <a:ext cx="89642" cy="89642"/>
            </a:xfrm>
            <a:prstGeom prst="ellipse">
              <a:avLst/>
            </a:prstGeom>
            <a:solidFill>
              <a:srgbClr val="004139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CFD124B-BA60-4DE2-BFB4-74BB3EE77144}"/>
              </a:ext>
            </a:extLst>
          </p:cNvPr>
          <p:cNvGrpSpPr/>
          <p:nvPr/>
        </p:nvGrpSpPr>
        <p:grpSpPr>
          <a:xfrm>
            <a:off x="6462986" y="1449579"/>
            <a:ext cx="1668960" cy="1069821"/>
            <a:chOff x="6462986" y="1449579"/>
            <a:chExt cx="1668960" cy="106982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0371FBB-8E68-4C4F-849C-ED11187BAC7E}"/>
                </a:ext>
              </a:extLst>
            </p:cNvPr>
            <p:cNvGrpSpPr/>
            <p:nvPr/>
          </p:nvGrpSpPr>
          <p:grpSpPr>
            <a:xfrm>
              <a:off x="6850513" y="1708339"/>
              <a:ext cx="793494" cy="811061"/>
              <a:chOff x="6795359" y="1614222"/>
              <a:chExt cx="914400" cy="914400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BE85DBC-4D99-46D3-85F5-94A7C6504BE8}"/>
                  </a:ext>
                </a:extLst>
              </p:cNvPr>
              <p:cNvSpPr/>
              <p:nvPr/>
            </p:nvSpPr>
            <p:spPr bwMode="auto">
              <a:xfrm>
                <a:off x="6795359" y="1614222"/>
                <a:ext cx="914400" cy="914400"/>
              </a:xfrm>
              <a:prstGeom prst="ellipse">
                <a:avLst/>
              </a:prstGeom>
              <a:solidFill>
                <a:srgbClr val="5A5A5A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E8712F9D-C56E-48B5-B3F7-9CD0ECD07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</a:blip>
              <a:stretch>
                <a:fillRect/>
              </a:stretch>
            </p:blipFill>
            <p:spPr>
              <a:xfrm>
                <a:off x="6935996" y="1751823"/>
                <a:ext cx="633129" cy="633129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06FA2C9-7E14-418E-BC4F-884A2C08B176}"/>
                </a:ext>
              </a:extLst>
            </p:cNvPr>
            <p:cNvSpPr txBox="1"/>
            <p:nvPr/>
          </p:nvSpPr>
          <p:spPr>
            <a:xfrm>
              <a:off x="6462986" y="1449579"/>
              <a:ext cx="1668960" cy="246221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Value assessment study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A776677-E531-40C4-9EDD-8FD7D8A53251}"/>
              </a:ext>
            </a:extLst>
          </p:cNvPr>
          <p:cNvGrpSpPr/>
          <p:nvPr/>
        </p:nvGrpSpPr>
        <p:grpSpPr>
          <a:xfrm>
            <a:off x="6772897" y="1900683"/>
            <a:ext cx="2298796" cy="2475612"/>
            <a:chOff x="6772897" y="1900683"/>
            <a:chExt cx="2298796" cy="2475612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B189F87-72F1-47D0-ABB2-3C5C35653FBF}"/>
                </a:ext>
              </a:extLst>
            </p:cNvPr>
            <p:cNvSpPr txBox="1"/>
            <p:nvPr/>
          </p:nvSpPr>
          <p:spPr>
            <a:xfrm>
              <a:off x="7402733" y="3300183"/>
              <a:ext cx="1668960" cy="246221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Know your customer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02F99C58-6826-4131-8557-37CD310E365A}"/>
                </a:ext>
              </a:extLst>
            </p:cNvPr>
            <p:cNvGrpSpPr/>
            <p:nvPr/>
          </p:nvGrpSpPr>
          <p:grpSpPr>
            <a:xfrm>
              <a:off x="6772897" y="1900683"/>
              <a:ext cx="1607868" cy="2475612"/>
              <a:chOff x="6772897" y="1900683"/>
              <a:chExt cx="1607868" cy="2475612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CBF44B61-3D53-4481-BDF2-D21946C2A030}"/>
                  </a:ext>
                </a:extLst>
              </p:cNvPr>
              <p:cNvGrpSpPr/>
              <p:nvPr/>
            </p:nvGrpSpPr>
            <p:grpSpPr>
              <a:xfrm>
                <a:off x="6772897" y="1900683"/>
                <a:ext cx="1607868" cy="2475612"/>
                <a:chOff x="5608637" y="1343421"/>
                <a:chExt cx="1852861" cy="2791034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0B895D55-A0BD-4248-BBFF-A9E70446B83F}"/>
                    </a:ext>
                  </a:extLst>
                </p:cNvPr>
                <p:cNvSpPr/>
                <p:nvPr/>
              </p:nvSpPr>
              <p:spPr bwMode="auto">
                <a:xfrm>
                  <a:off x="6547099" y="3220050"/>
                  <a:ext cx="914399" cy="914405"/>
                </a:xfrm>
                <a:prstGeom prst="ellipse">
                  <a:avLst/>
                </a:prstGeom>
                <a:solidFill>
                  <a:srgbClr val="5A5A5A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ontserrat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AutoShape 34">
                  <a:extLst>
                    <a:ext uri="{FF2B5EF4-FFF2-40B4-BE49-F238E27FC236}">
                      <a16:creationId xmlns:a16="http://schemas.microsoft.com/office/drawing/2014/main" id="{57CD9507-53FB-4443-971F-00325891861F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608637" y="1343421"/>
                  <a:ext cx="1475886" cy="5389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/>
                  </a:endParaRPr>
                </a:p>
              </p:txBody>
            </p:sp>
          </p:grpSp>
          <p:pic>
            <p:nvPicPr>
              <p:cNvPr id="124" name="Graphic 23" descr="Users">
                <a:extLst>
                  <a:ext uri="{FF2B5EF4-FFF2-40B4-BE49-F238E27FC236}">
                    <a16:creationId xmlns:a16="http://schemas.microsoft.com/office/drawing/2014/main" id="{B9912B1F-07F3-4D9C-888A-9F0D83130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9635" y="3715793"/>
                <a:ext cx="508765" cy="508765"/>
              </a:xfrm>
              <a:prstGeom prst="rect">
                <a:avLst/>
              </a:prstGeom>
            </p:spPr>
          </p:pic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A9B8219-CA24-42C5-BCA1-F82D9287CED5}"/>
              </a:ext>
            </a:extLst>
          </p:cNvPr>
          <p:cNvGrpSpPr/>
          <p:nvPr/>
        </p:nvGrpSpPr>
        <p:grpSpPr>
          <a:xfrm>
            <a:off x="6885033" y="4961135"/>
            <a:ext cx="1668960" cy="1104206"/>
            <a:chOff x="6885033" y="4961135"/>
            <a:chExt cx="1668960" cy="1104206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6766A33-A403-4BC4-8EE8-57C4714DE5B6}"/>
                </a:ext>
              </a:extLst>
            </p:cNvPr>
            <p:cNvSpPr txBox="1"/>
            <p:nvPr/>
          </p:nvSpPr>
          <p:spPr>
            <a:xfrm>
              <a:off x="6885033" y="5819120"/>
              <a:ext cx="1668960" cy="246221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Offer Design</a:t>
              </a: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13C583DE-57D1-4C47-8EE0-AEDF10832B7A}"/>
                </a:ext>
              </a:extLst>
            </p:cNvPr>
            <p:cNvGrpSpPr/>
            <p:nvPr/>
          </p:nvGrpSpPr>
          <p:grpSpPr>
            <a:xfrm>
              <a:off x="6943182" y="4961135"/>
              <a:ext cx="793493" cy="811061"/>
              <a:chOff x="6943182" y="4961135"/>
              <a:chExt cx="793493" cy="811061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0D092F77-E6A2-4736-A47F-639ADB5864A0}"/>
                  </a:ext>
                </a:extLst>
              </p:cNvPr>
              <p:cNvSpPr/>
              <p:nvPr/>
            </p:nvSpPr>
            <p:spPr bwMode="auto">
              <a:xfrm>
                <a:off x="6943182" y="4961135"/>
                <a:ext cx="793493" cy="811061"/>
              </a:xfrm>
              <a:prstGeom prst="ellipse">
                <a:avLst/>
              </a:prstGeom>
              <a:solidFill>
                <a:srgbClr val="5A5A5A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pic>
            <p:nvPicPr>
              <p:cNvPr id="131" name="Graphic 168" descr="Pencil">
                <a:extLst>
                  <a:ext uri="{FF2B5EF4-FFF2-40B4-BE49-F238E27FC236}">
                    <a16:creationId xmlns:a16="http://schemas.microsoft.com/office/drawing/2014/main" id="{E666B242-F4F5-4702-BA69-AFE195FF59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168378" y="5173536"/>
                <a:ext cx="386257" cy="386257"/>
              </a:xfrm>
              <a:prstGeom prst="rect">
                <a:avLst/>
              </a:prstGeom>
            </p:spPr>
          </p:pic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0D77415-15D2-4E4E-8086-A356CC70E11F}"/>
              </a:ext>
            </a:extLst>
          </p:cNvPr>
          <p:cNvGrpSpPr/>
          <p:nvPr/>
        </p:nvGrpSpPr>
        <p:grpSpPr>
          <a:xfrm>
            <a:off x="4448657" y="5068310"/>
            <a:ext cx="1668960" cy="1091326"/>
            <a:chOff x="4448657" y="5068310"/>
            <a:chExt cx="1668960" cy="1091326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9AA7359-5040-4129-8016-A5C77F8B416C}"/>
                </a:ext>
              </a:extLst>
            </p:cNvPr>
            <p:cNvSpPr txBox="1"/>
            <p:nvPr/>
          </p:nvSpPr>
          <p:spPr>
            <a:xfrm>
              <a:off x="4448657" y="5913415"/>
              <a:ext cx="1668960" cy="246221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Offer Execution</a:t>
              </a: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3CFC9BE-BEE4-449D-9F64-B1C52A75E25C}"/>
                </a:ext>
              </a:extLst>
            </p:cNvPr>
            <p:cNvGrpSpPr/>
            <p:nvPr/>
          </p:nvGrpSpPr>
          <p:grpSpPr>
            <a:xfrm>
              <a:off x="4625136" y="5068310"/>
              <a:ext cx="793494" cy="811061"/>
              <a:chOff x="4625136" y="5068310"/>
              <a:chExt cx="793494" cy="811061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B8AC9CF-CA6C-4240-86F3-5372EF14F461}"/>
                  </a:ext>
                </a:extLst>
              </p:cNvPr>
              <p:cNvSpPr/>
              <p:nvPr/>
            </p:nvSpPr>
            <p:spPr bwMode="auto">
              <a:xfrm>
                <a:off x="4625136" y="5068310"/>
                <a:ext cx="793494" cy="811061"/>
              </a:xfrm>
              <a:prstGeom prst="ellipse">
                <a:avLst/>
              </a:prstGeom>
              <a:solidFill>
                <a:srgbClr val="5A5A5A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</a:prstClr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pic>
            <p:nvPicPr>
              <p:cNvPr id="136" name="Graphic 27" descr="Single gear">
                <a:extLst>
                  <a:ext uri="{FF2B5EF4-FFF2-40B4-BE49-F238E27FC236}">
                    <a16:creationId xmlns:a16="http://schemas.microsoft.com/office/drawing/2014/main" id="{324BF68A-E90D-49C9-A33B-B6883DAF7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719061" y="5192473"/>
                <a:ext cx="423449" cy="423449"/>
              </a:xfrm>
              <a:prstGeom prst="rect">
                <a:avLst/>
              </a:prstGeom>
            </p:spPr>
          </p:pic>
          <p:pic>
            <p:nvPicPr>
              <p:cNvPr id="137" name="Graphic 52" descr="Gears">
                <a:extLst>
                  <a:ext uri="{FF2B5EF4-FFF2-40B4-BE49-F238E27FC236}">
                    <a16:creationId xmlns:a16="http://schemas.microsoft.com/office/drawing/2014/main" id="{9F168F84-FA31-49CF-95A1-84E6D4F1D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895988" y="5340732"/>
                <a:ext cx="478388" cy="478388"/>
              </a:xfrm>
              <a:prstGeom prst="rect">
                <a:avLst/>
              </a:prstGeom>
            </p:spPr>
          </p:pic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78DC84B-3270-41E8-87D2-B31E72AC4881}"/>
              </a:ext>
            </a:extLst>
          </p:cNvPr>
          <p:cNvGrpSpPr/>
          <p:nvPr/>
        </p:nvGrpSpPr>
        <p:grpSpPr>
          <a:xfrm>
            <a:off x="3090635" y="3091107"/>
            <a:ext cx="1668960" cy="1163519"/>
            <a:chOff x="3090635" y="3091107"/>
            <a:chExt cx="1668960" cy="1163519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88B3FA0-760F-4F08-8E7D-83B884E98F43}"/>
                </a:ext>
              </a:extLst>
            </p:cNvPr>
            <p:cNvGrpSpPr/>
            <p:nvPr/>
          </p:nvGrpSpPr>
          <p:grpSpPr>
            <a:xfrm>
              <a:off x="3816729" y="3443565"/>
              <a:ext cx="793494" cy="811061"/>
              <a:chOff x="3532187" y="2939760"/>
              <a:chExt cx="914400" cy="914400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F81F1C44-FB8F-4D6A-BC01-011DFF783716}"/>
                  </a:ext>
                </a:extLst>
              </p:cNvPr>
              <p:cNvSpPr/>
              <p:nvPr/>
            </p:nvSpPr>
            <p:spPr bwMode="auto">
              <a:xfrm>
                <a:off x="3532187" y="2939760"/>
                <a:ext cx="914400" cy="914400"/>
              </a:xfrm>
              <a:prstGeom prst="ellipse">
                <a:avLst/>
              </a:prstGeom>
              <a:solidFill>
                <a:srgbClr val="5A5A5A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142" name="Freeform 131">
                <a:extLst>
                  <a:ext uri="{FF2B5EF4-FFF2-40B4-BE49-F238E27FC236}">
                    <a16:creationId xmlns:a16="http://schemas.microsoft.com/office/drawing/2014/main" id="{27A76FCE-015B-47F3-97EF-2097A0EE91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60787" y="3189698"/>
                <a:ext cx="457200" cy="456846"/>
              </a:xfrm>
              <a:custGeom>
                <a:avLst/>
                <a:gdLst>
                  <a:gd name="T0" fmla="*/ 22 w 45"/>
                  <a:gd name="T1" fmla="*/ 4 h 46"/>
                  <a:gd name="T2" fmla="*/ 3 w 45"/>
                  <a:gd name="T3" fmla="*/ 23 h 46"/>
                  <a:gd name="T4" fmla="*/ 22 w 45"/>
                  <a:gd name="T5" fmla="*/ 43 h 46"/>
                  <a:gd name="T6" fmla="*/ 42 w 45"/>
                  <a:gd name="T7" fmla="*/ 23 h 46"/>
                  <a:gd name="T8" fmla="*/ 22 w 45"/>
                  <a:gd name="T9" fmla="*/ 4 h 46"/>
                  <a:gd name="T10" fmla="*/ 22 w 45"/>
                  <a:gd name="T11" fmla="*/ 0 h 46"/>
                  <a:gd name="T12" fmla="*/ 45 w 45"/>
                  <a:gd name="T13" fmla="*/ 23 h 46"/>
                  <a:gd name="T14" fmla="*/ 22 w 45"/>
                  <a:gd name="T15" fmla="*/ 46 h 46"/>
                  <a:gd name="T16" fmla="*/ 0 w 45"/>
                  <a:gd name="T17" fmla="*/ 23 h 46"/>
                  <a:gd name="T18" fmla="*/ 22 w 45"/>
                  <a:gd name="T19" fmla="*/ 0 h 46"/>
                  <a:gd name="T20" fmla="*/ 32 w 45"/>
                  <a:gd name="T21" fmla="*/ 17 h 46"/>
                  <a:gd name="T22" fmla="*/ 27 w 45"/>
                  <a:gd name="T23" fmla="*/ 14 h 46"/>
                  <a:gd name="T24" fmla="*/ 25 w 45"/>
                  <a:gd name="T25" fmla="*/ 13 h 46"/>
                  <a:gd name="T26" fmla="*/ 18 w 45"/>
                  <a:gd name="T27" fmla="*/ 19 h 46"/>
                  <a:gd name="T28" fmla="*/ 19 w 45"/>
                  <a:gd name="T29" fmla="*/ 25 h 46"/>
                  <a:gd name="T30" fmla="*/ 13 w 45"/>
                  <a:gd name="T31" fmla="*/ 30 h 46"/>
                  <a:gd name="T32" fmla="*/ 13 w 45"/>
                  <a:gd name="T33" fmla="*/ 33 h 46"/>
                  <a:gd name="T34" fmla="*/ 14 w 45"/>
                  <a:gd name="T35" fmla="*/ 34 h 46"/>
                  <a:gd name="T36" fmla="*/ 16 w 45"/>
                  <a:gd name="T37" fmla="*/ 33 h 46"/>
                  <a:gd name="T38" fmla="*/ 21 w 45"/>
                  <a:gd name="T39" fmla="*/ 27 h 46"/>
                  <a:gd name="T40" fmla="*/ 24 w 45"/>
                  <a:gd name="T41" fmla="*/ 28 h 46"/>
                  <a:gd name="T42" fmla="*/ 25 w 45"/>
                  <a:gd name="T43" fmla="*/ 29 h 46"/>
                  <a:gd name="T44" fmla="*/ 33 w 45"/>
                  <a:gd name="T45" fmla="*/ 23 h 46"/>
                  <a:gd name="T46" fmla="*/ 32 w 45"/>
                  <a:gd name="T47" fmla="*/ 17 h 46"/>
                  <a:gd name="T48" fmla="*/ 31 w 45"/>
                  <a:gd name="T49" fmla="*/ 22 h 46"/>
                  <a:gd name="T50" fmla="*/ 25 w 45"/>
                  <a:gd name="T51" fmla="*/ 26 h 46"/>
                  <a:gd name="T52" fmla="*/ 24 w 45"/>
                  <a:gd name="T53" fmla="*/ 26 h 46"/>
                  <a:gd name="T54" fmla="*/ 20 w 45"/>
                  <a:gd name="T55" fmla="*/ 20 h 46"/>
                  <a:gd name="T56" fmla="*/ 25 w 45"/>
                  <a:gd name="T57" fmla="*/ 16 h 46"/>
                  <a:gd name="T58" fmla="*/ 27 w 45"/>
                  <a:gd name="T59" fmla="*/ 16 h 46"/>
                  <a:gd name="T60" fmla="*/ 30 w 45"/>
                  <a:gd name="T61" fmla="*/ 18 h 46"/>
                  <a:gd name="T62" fmla="*/ 31 w 45"/>
                  <a:gd name="T63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5" h="46">
                    <a:moveTo>
                      <a:pt x="22" y="4"/>
                    </a:moveTo>
                    <a:cubicBezTo>
                      <a:pt x="12" y="4"/>
                      <a:pt x="3" y="12"/>
                      <a:pt x="3" y="23"/>
                    </a:cubicBezTo>
                    <a:cubicBezTo>
                      <a:pt x="3" y="34"/>
                      <a:pt x="12" y="43"/>
                      <a:pt x="22" y="43"/>
                    </a:cubicBezTo>
                    <a:cubicBezTo>
                      <a:pt x="33" y="43"/>
                      <a:pt x="42" y="34"/>
                      <a:pt x="42" y="23"/>
                    </a:cubicBezTo>
                    <a:cubicBezTo>
                      <a:pt x="42" y="12"/>
                      <a:pt x="33" y="4"/>
                      <a:pt x="22" y="4"/>
                    </a:cubicBezTo>
                    <a:moveTo>
                      <a:pt x="22" y="0"/>
                    </a:moveTo>
                    <a:cubicBezTo>
                      <a:pt x="35" y="0"/>
                      <a:pt x="45" y="11"/>
                      <a:pt x="45" y="23"/>
                    </a:cubicBezTo>
                    <a:cubicBezTo>
                      <a:pt x="45" y="36"/>
                      <a:pt x="35" y="46"/>
                      <a:pt x="22" y="46"/>
                    </a:cubicBezTo>
                    <a:cubicBezTo>
                      <a:pt x="10" y="46"/>
                      <a:pt x="0" y="36"/>
                      <a:pt x="0" y="23"/>
                    </a:cubicBezTo>
                    <a:cubicBezTo>
                      <a:pt x="0" y="11"/>
                      <a:pt x="10" y="0"/>
                      <a:pt x="22" y="0"/>
                    </a:cubicBezTo>
                    <a:moveTo>
                      <a:pt x="32" y="17"/>
                    </a:moveTo>
                    <a:cubicBezTo>
                      <a:pt x="31" y="15"/>
                      <a:pt x="29" y="14"/>
                      <a:pt x="27" y="14"/>
                    </a:cubicBezTo>
                    <a:cubicBezTo>
                      <a:pt x="27" y="13"/>
                      <a:pt x="26" y="13"/>
                      <a:pt x="25" y="13"/>
                    </a:cubicBezTo>
                    <a:cubicBezTo>
                      <a:pt x="22" y="13"/>
                      <a:pt x="19" y="16"/>
                      <a:pt x="18" y="19"/>
                    </a:cubicBezTo>
                    <a:cubicBezTo>
                      <a:pt x="18" y="21"/>
                      <a:pt x="18" y="23"/>
                      <a:pt x="19" y="25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1"/>
                      <a:pt x="13" y="32"/>
                      <a:pt x="13" y="33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5" y="34"/>
                      <a:pt x="16" y="34"/>
                      <a:pt x="16" y="33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8"/>
                      <a:pt x="23" y="28"/>
                      <a:pt x="24" y="28"/>
                    </a:cubicBezTo>
                    <a:cubicBezTo>
                      <a:pt x="24" y="28"/>
                      <a:pt x="25" y="29"/>
                      <a:pt x="25" y="29"/>
                    </a:cubicBezTo>
                    <a:cubicBezTo>
                      <a:pt x="29" y="29"/>
                      <a:pt x="32" y="26"/>
                      <a:pt x="33" y="23"/>
                    </a:cubicBezTo>
                    <a:cubicBezTo>
                      <a:pt x="33" y="21"/>
                      <a:pt x="33" y="19"/>
                      <a:pt x="32" y="17"/>
                    </a:cubicBezTo>
                    <a:close/>
                    <a:moveTo>
                      <a:pt x="31" y="22"/>
                    </a:moveTo>
                    <a:cubicBezTo>
                      <a:pt x="30" y="25"/>
                      <a:pt x="28" y="26"/>
                      <a:pt x="25" y="26"/>
                    </a:cubicBezTo>
                    <a:cubicBezTo>
                      <a:pt x="25" y="26"/>
                      <a:pt x="25" y="26"/>
                      <a:pt x="24" y="26"/>
                    </a:cubicBezTo>
                    <a:cubicBezTo>
                      <a:pt x="21" y="25"/>
                      <a:pt x="20" y="23"/>
                      <a:pt x="20" y="20"/>
                    </a:cubicBezTo>
                    <a:cubicBezTo>
                      <a:pt x="21" y="17"/>
                      <a:pt x="23" y="16"/>
                      <a:pt x="25" y="16"/>
                    </a:cubicBezTo>
                    <a:cubicBezTo>
                      <a:pt x="26" y="16"/>
                      <a:pt x="26" y="16"/>
                      <a:pt x="27" y="16"/>
                    </a:cubicBezTo>
                    <a:cubicBezTo>
                      <a:pt x="28" y="16"/>
                      <a:pt x="29" y="17"/>
                      <a:pt x="30" y="18"/>
                    </a:cubicBezTo>
                    <a:cubicBezTo>
                      <a:pt x="31" y="19"/>
                      <a:pt x="31" y="21"/>
                      <a:pt x="31" y="22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A340449-00D8-4014-AEB4-BBA6777AD994}"/>
                </a:ext>
              </a:extLst>
            </p:cNvPr>
            <p:cNvSpPr txBox="1"/>
            <p:nvPr/>
          </p:nvSpPr>
          <p:spPr>
            <a:xfrm>
              <a:off x="3090635" y="3091107"/>
              <a:ext cx="1668960" cy="40011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Campaign measurement console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F67E24D-7D70-436E-90E1-A0FBBF5F59FF}"/>
              </a:ext>
            </a:extLst>
          </p:cNvPr>
          <p:cNvGrpSpPr/>
          <p:nvPr/>
        </p:nvGrpSpPr>
        <p:grpSpPr>
          <a:xfrm>
            <a:off x="4065532" y="1467380"/>
            <a:ext cx="1668960" cy="1167745"/>
            <a:chOff x="4065532" y="1467380"/>
            <a:chExt cx="1668960" cy="1167745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C6DB4ECD-A16D-4C63-875A-00FCDEF32377}"/>
                </a:ext>
              </a:extLst>
            </p:cNvPr>
            <p:cNvGrpSpPr/>
            <p:nvPr/>
          </p:nvGrpSpPr>
          <p:grpSpPr>
            <a:xfrm>
              <a:off x="4622552" y="1824064"/>
              <a:ext cx="793494" cy="811061"/>
              <a:chOff x="2702863" y="3153599"/>
              <a:chExt cx="914400" cy="914400"/>
            </a:xfrm>
          </p:grpSpPr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D5D7A4F3-63DA-40AF-BEA1-400D13DD06AE}"/>
                  </a:ext>
                </a:extLst>
              </p:cNvPr>
              <p:cNvSpPr/>
              <p:nvPr/>
            </p:nvSpPr>
            <p:spPr bwMode="auto">
              <a:xfrm>
                <a:off x="2702863" y="3153599"/>
                <a:ext cx="914400" cy="914400"/>
              </a:xfrm>
              <a:prstGeom prst="ellipse">
                <a:avLst/>
              </a:prstGeom>
              <a:solidFill>
                <a:srgbClr val="5A5A5A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grpSp>
            <p:nvGrpSpPr>
              <p:cNvPr id="147" name="Group 4">
                <a:extLst>
                  <a:ext uri="{FF2B5EF4-FFF2-40B4-BE49-F238E27FC236}">
                    <a16:creationId xmlns:a16="http://schemas.microsoft.com/office/drawing/2014/main" id="{0DD5A3F7-9F00-4369-9E73-D891702CE97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013075" y="3355975"/>
                <a:ext cx="293688" cy="509588"/>
                <a:chOff x="1898" y="2114"/>
                <a:chExt cx="185" cy="321"/>
              </a:xfrm>
            </p:grpSpPr>
            <p:sp>
              <p:nvSpPr>
                <p:cNvPr id="148" name="AutoShape 3">
                  <a:extLst>
                    <a:ext uri="{FF2B5EF4-FFF2-40B4-BE49-F238E27FC236}">
                      <a16:creationId xmlns:a16="http://schemas.microsoft.com/office/drawing/2014/main" id="{01F74F78-BB59-460D-B24B-64793C982646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898" y="2114"/>
                  <a:ext cx="185" cy="3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/>
                  </a:endParaRPr>
                </a:p>
              </p:txBody>
            </p:sp>
            <p:sp>
              <p:nvSpPr>
                <p:cNvPr id="149" name="Oval 5">
                  <a:extLst>
                    <a:ext uri="{FF2B5EF4-FFF2-40B4-BE49-F238E27FC236}">
                      <a16:creationId xmlns:a16="http://schemas.microsoft.com/office/drawing/2014/main" id="{E8907E1A-099D-497A-9FC8-E8F452FAD0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7" y="2139"/>
                  <a:ext cx="65" cy="65"/>
                </a:xfrm>
                <a:prstGeom prst="ellipse">
                  <a:avLst/>
                </a:prstGeom>
                <a:noFill/>
                <a:ln w="635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/>
                  </a:endParaRPr>
                </a:p>
              </p:txBody>
            </p:sp>
            <p:sp>
              <p:nvSpPr>
                <p:cNvPr id="150" name="Oval 6">
                  <a:extLst>
                    <a:ext uri="{FF2B5EF4-FFF2-40B4-BE49-F238E27FC236}">
                      <a16:creationId xmlns:a16="http://schemas.microsoft.com/office/drawing/2014/main" id="{8F19E8E8-5B10-4AC5-93CE-72DA600D13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4" y="2117"/>
                  <a:ext cx="111" cy="110"/>
                </a:xfrm>
                <a:prstGeom prst="ellipse">
                  <a:avLst/>
                </a:prstGeom>
                <a:noFill/>
                <a:ln w="635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/>
                  </a:endParaRPr>
                </a:p>
              </p:txBody>
            </p:sp>
            <p:sp>
              <p:nvSpPr>
                <p:cNvPr id="151" name="Freeform 7">
                  <a:extLst>
                    <a:ext uri="{FF2B5EF4-FFF2-40B4-BE49-F238E27FC236}">
                      <a16:creationId xmlns:a16="http://schemas.microsoft.com/office/drawing/2014/main" id="{E73758DF-0381-4F70-BAC1-8367DD8FE7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8" y="2156"/>
                  <a:ext cx="185" cy="279"/>
                </a:xfrm>
                <a:custGeom>
                  <a:avLst/>
                  <a:gdLst>
                    <a:gd name="T0" fmla="*/ 336 w 336"/>
                    <a:gd name="T1" fmla="*/ 357 h 512"/>
                    <a:gd name="T2" fmla="*/ 336 w 336"/>
                    <a:gd name="T3" fmla="*/ 344 h 512"/>
                    <a:gd name="T4" fmla="*/ 336 w 336"/>
                    <a:gd name="T5" fmla="*/ 344 h 512"/>
                    <a:gd name="T6" fmla="*/ 336 w 336"/>
                    <a:gd name="T7" fmla="*/ 290 h 512"/>
                    <a:gd name="T8" fmla="*/ 336 w 336"/>
                    <a:gd name="T9" fmla="*/ 221 h 512"/>
                    <a:gd name="T10" fmla="*/ 336 w 336"/>
                    <a:gd name="T11" fmla="*/ 220 h 512"/>
                    <a:gd name="T12" fmla="*/ 304 w 336"/>
                    <a:gd name="T13" fmla="*/ 188 h 512"/>
                    <a:gd name="T14" fmla="*/ 271 w 336"/>
                    <a:gd name="T15" fmla="*/ 220 h 512"/>
                    <a:gd name="T16" fmla="*/ 271 w 336"/>
                    <a:gd name="T17" fmla="*/ 204 h 512"/>
                    <a:gd name="T18" fmla="*/ 239 w 336"/>
                    <a:gd name="T19" fmla="*/ 172 h 512"/>
                    <a:gd name="T20" fmla="*/ 207 w 336"/>
                    <a:gd name="T21" fmla="*/ 204 h 512"/>
                    <a:gd name="T22" fmla="*/ 207 w 336"/>
                    <a:gd name="T23" fmla="*/ 187 h 512"/>
                    <a:gd name="T24" fmla="*/ 175 w 336"/>
                    <a:gd name="T25" fmla="*/ 155 h 512"/>
                    <a:gd name="T26" fmla="*/ 143 w 336"/>
                    <a:gd name="T27" fmla="*/ 187 h 512"/>
                    <a:gd name="T28" fmla="*/ 143 w 336"/>
                    <a:gd name="T29" fmla="*/ 32 h 512"/>
                    <a:gd name="T30" fmla="*/ 111 w 336"/>
                    <a:gd name="T31" fmla="*/ 0 h 512"/>
                    <a:gd name="T32" fmla="*/ 79 w 336"/>
                    <a:gd name="T33" fmla="*/ 32 h 512"/>
                    <a:gd name="T34" fmla="*/ 79 w 336"/>
                    <a:gd name="T35" fmla="*/ 221 h 512"/>
                    <a:gd name="T36" fmla="*/ 79 w 336"/>
                    <a:gd name="T37" fmla="*/ 311 h 512"/>
                    <a:gd name="T38" fmla="*/ 65 w 336"/>
                    <a:gd name="T39" fmla="*/ 329 h 512"/>
                    <a:gd name="T40" fmla="*/ 65 w 336"/>
                    <a:gd name="T41" fmla="*/ 250 h 512"/>
                    <a:gd name="T42" fmla="*/ 33 w 336"/>
                    <a:gd name="T43" fmla="*/ 217 h 512"/>
                    <a:gd name="T44" fmla="*/ 0 w 336"/>
                    <a:gd name="T45" fmla="*/ 217 h 512"/>
                    <a:gd name="T46" fmla="*/ 0 w 336"/>
                    <a:gd name="T47" fmla="*/ 250 h 512"/>
                    <a:gd name="T48" fmla="*/ 0 w 336"/>
                    <a:gd name="T49" fmla="*/ 344 h 512"/>
                    <a:gd name="T50" fmla="*/ 0 w 336"/>
                    <a:gd name="T51" fmla="*/ 344 h 512"/>
                    <a:gd name="T52" fmla="*/ 0 w 336"/>
                    <a:gd name="T53" fmla="*/ 344 h 512"/>
                    <a:gd name="T54" fmla="*/ 168 w 336"/>
                    <a:gd name="T55" fmla="*/ 512 h 512"/>
                    <a:gd name="T56" fmla="*/ 335 w 336"/>
                    <a:gd name="T57" fmla="*/ 362 h 512"/>
                    <a:gd name="T58" fmla="*/ 336 w 336"/>
                    <a:gd name="T59" fmla="*/ 362 h 512"/>
                    <a:gd name="T60" fmla="*/ 336 w 336"/>
                    <a:gd name="T61" fmla="*/ 357 h 5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336" h="512">
                      <a:moveTo>
                        <a:pt x="336" y="357"/>
                      </a:moveTo>
                      <a:cubicBezTo>
                        <a:pt x="336" y="353"/>
                        <a:pt x="336" y="348"/>
                        <a:pt x="336" y="344"/>
                      </a:cubicBezTo>
                      <a:cubicBezTo>
                        <a:pt x="336" y="344"/>
                        <a:pt x="336" y="344"/>
                        <a:pt x="336" y="344"/>
                      </a:cubicBezTo>
                      <a:cubicBezTo>
                        <a:pt x="336" y="290"/>
                        <a:pt x="336" y="290"/>
                        <a:pt x="336" y="290"/>
                      </a:cubicBezTo>
                      <a:cubicBezTo>
                        <a:pt x="336" y="221"/>
                        <a:pt x="336" y="221"/>
                        <a:pt x="336" y="221"/>
                      </a:cubicBezTo>
                      <a:cubicBezTo>
                        <a:pt x="336" y="220"/>
                        <a:pt x="336" y="220"/>
                        <a:pt x="336" y="220"/>
                      </a:cubicBezTo>
                      <a:cubicBezTo>
                        <a:pt x="336" y="202"/>
                        <a:pt x="321" y="188"/>
                        <a:pt x="304" y="188"/>
                      </a:cubicBezTo>
                      <a:cubicBezTo>
                        <a:pt x="286" y="188"/>
                        <a:pt x="271" y="202"/>
                        <a:pt x="271" y="220"/>
                      </a:cubicBezTo>
                      <a:cubicBezTo>
                        <a:pt x="271" y="204"/>
                        <a:pt x="271" y="204"/>
                        <a:pt x="271" y="204"/>
                      </a:cubicBezTo>
                      <a:cubicBezTo>
                        <a:pt x="271" y="186"/>
                        <a:pt x="257" y="172"/>
                        <a:pt x="239" y="172"/>
                      </a:cubicBezTo>
                      <a:cubicBezTo>
                        <a:pt x="222" y="172"/>
                        <a:pt x="207" y="186"/>
                        <a:pt x="207" y="204"/>
                      </a:cubicBezTo>
                      <a:cubicBezTo>
                        <a:pt x="207" y="187"/>
                        <a:pt x="207" y="187"/>
                        <a:pt x="207" y="187"/>
                      </a:cubicBezTo>
                      <a:cubicBezTo>
                        <a:pt x="207" y="169"/>
                        <a:pt x="193" y="155"/>
                        <a:pt x="175" y="155"/>
                      </a:cubicBezTo>
                      <a:cubicBezTo>
                        <a:pt x="157" y="155"/>
                        <a:pt x="143" y="169"/>
                        <a:pt x="143" y="187"/>
                      </a:cubicBezTo>
                      <a:cubicBezTo>
                        <a:pt x="143" y="32"/>
                        <a:pt x="143" y="32"/>
                        <a:pt x="143" y="32"/>
                      </a:cubicBezTo>
                      <a:cubicBezTo>
                        <a:pt x="143" y="14"/>
                        <a:pt x="128" y="0"/>
                        <a:pt x="111" y="0"/>
                      </a:cubicBezTo>
                      <a:cubicBezTo>
                        <a:pt x="93" y="0"/>
                        <a:pt x="79" y="14"/>
                        <a:pt x="79" y="32"/>
                      </a:cubicBezTo>
                      <a:cubicBezTo>
                        <a:pt x="79" y="221"/>
                        <a:pt x="79" y="221"/>
                        <a:pt x="79" y="221"/>
                      </a:cubicBezTo>
                      <a:cubicBezTo>
                        <a:pt x="79" y="311"/>
                        <a:pt x="79" y="311"/>
                        <a:pt x="79" y="311"/>
                      </a:cubicBezTo>
                      <a:cubicBezTo>
                        <a:pt x="79" y="318"/>
                        <a:pt x="75" y="329"/>
                        <a:pt x="65" y="329"/>
                      </a:cubicBezTo>
                      <a:cubicBezTo>
                        <a:pt x="65" y="250"/>
                        <a:pt x="65" y="250"/>
                        <a:pt x="65" y="250"/>
                      </a:cubicBezTo>
                      <a:cubicBezTo>
                        <a:pt x="65" y="232"/>
                        <a:pt x="50" y="217"/>
                        <a:pt x="33" y="217"/>
                      </a:cubicBezTo>
                      <a:cubicBezTo>
                        <a:pt x="0" y="217"/>
                        <a:pt x="0" y="217"/>
                        <a:pt x="0" y="217"/>
                      </a:cubicBezTo>
                      <a:cubicBezTo>
                        <a:pt x="0" y="250"/>
                        <a:pt x="0" y="250"/>
                        <a:pt x="0" y="250"/>
                      </a:cubicBezTo>
                      <a:cubicBezTo>
                        <a:pt x="0" y="344"/>
                        <a:pt x="0" y="344"/>
                        <a:pt x="0" y="344"/>
                      </a:cubicBezTo>
                      <a:cubicBezTo>
                        <a:pt x="0" y="344"/>
                        <a:pt x="0" y="344"/>
                        <a:pt x="0" y="344"/>
                      </a:cubicBezTo>
                      <a:cubicBezTo>
                        <a:pt x="0" y="344"/>
                        <a:pt x="0" y="344"/>
                        <a:pt x="0" y="344"/>
                      </a:cubicBezTo>
                      <a:cubicBezTo>
                        <a:pt x="0" y="437"/>
                        <a:pt x="75" y="512"/>
                        <a:pt x="168" y="512"/>
                      </a:cubicBezTo>
                      <a:cubicBezTo>
                        <a:pt x="255" y="512"/>
                        <a:pt x="326" y="447"/>
                        <a:pt x="335" y="362"/>
                      </a:cubicBezTo>
                      <a:cubicBezTo>
                        <a:pt x="336" y="362"/>
                        <a:pt x="336" y="362"/>
                        <a:pt x="336" y="362"/>
                      </a:cubicBezTo>
                      <a:lnTo>
                        <a:pt x="336" y="357"/>
                      </a:lnTo>
                      <a:close/>
                    </a:path>
                  </a:pathLst>
                </a:custGeom>
                <a:solidFill>
                  <a:srgbClr val="E7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/>
                  </a:endParaRPr>
                </a:p>
              </p:txBody>
            </p:sp>
          </p:grp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B8E1854-5B43-48E8-A34E-110F689FFD8B}"/>
                </a:ext>
              </a:extLst>
            </p:cNvPr>
            <p:cNvSpPr txBox="1"/>
            <p:nvPr/>
          </p:nvSpPr>
          <p:spPr>
            <a:xfrm>
              <a:off x="4065532" y="1467380"/>
              <a:ext cx="1668960" cy="40011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Intelligent Optimizer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(R&amp;D)</a:t>
              </a:r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EEBE541B-5297-4971-B7F0-5ADB5E43B15D}"/>
              </a:ext>
            </a:extLst>
          </p:cNvPr>
          <p:cNvSpPr txBox="1"/>
          <p:nvPr/>
        </p:nvSpPr>
        <p:spPr>
          <a:xfrm>
            <a:off x="8907045" y="1648100"/>
            <a:ext cx="3124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</a:rPr>
              <a:t>Gap identification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</a:rPr>
              <a:t>Co-creation of personalization story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</a:rPr>
              <a:t>Innovation roadmap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58C1BF5-B0A9-4DC6-839A-B117AB41A22D}"/>
              </a:ext>
            </a:extLst>
          </p:cNvPr>
          <p:cNvSpPr txBox="1"/>
          <p:nvPr/>
        </p:nvSpPr>
        <p:spPr>
          <a:xfrm>
            <a:off x="9154386" y="3429694"/>
            <a:ext cx="2373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</a:rPr>
              <a:t>CLTV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</a:rPr>
              <a:t>Churn scores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</a:rPr>
              <a:t>Product loyalty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</a:rPr>
              <a:t>Share of wallet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</a:rPr>
              <a:t>Life stage models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F3AEA30-AD34-4844-B87F-46CD0A769E84}"/>
              </a:ext>
            </a:extLst>
          </p:cNvPr>
          <p:cNvSpPr txBox="1"/>
          <p:nvPr/>
        </p:nvSpPr>
        <p:spPr>
          <a:xfrm>
            <a:off x="8869168" y="5488997"/>
            <a:ext cx="2373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</a:rPr>
              <a:t>Pre-defined EDA templates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</a:rPr>
              <a:t>What-if models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</a:rPr>
              <a:t>ML driven personalization templates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0A5ACA6-0783-485E-AA34-98B06931307B}"/>
              </a:ext>
            </a:extLst>
          </p:cNvPr>
          <p:cNvSpPr txBox="1"/>
          <p:nvPr/>
        </p:nvSpPr>
        <p:spPr>
          <a:xfrm>
            <a:off x="1011189" y="5486675"/>
            <a:ext cx="2373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</a:rPr>
              <a:t>Automated test and control strategies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</a:rPr>
              <a:t>Smart campaign assembly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</a:rPr>
              <a:t>CRM and MA integration 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739AB65-1532-4E20-9A04-50A1343BB247}"/>
              </a:ext>
            </a:extLst>
          </p:cNvPr>
          <p:cNvSpPr txBox="1"/>
          <p:nvPr/>
        </p:nvSpPr>
        <p:spPr>
          <a:xfrm>
            <a:off x="628732" y="3589403"/>
            <a:ext cx="2373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</a:rPr>
              <a:t>BI dashboards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</a:rPr>
              <a:t>Uplift models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</a:rPr>
              <a:t>A/B testing measurement 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BF4B5EC-F0F5-468F-B1E5-0DD3F8BD6E82}"/>
              </a:ext>
            </a:extLst>
          </p:cNvPr>
          <p:cNvSpPr txBox="1"/>
          <p:nvPr/>
        </p:nvSpPr>
        <p:spPr>
          <a:xfrm>
            <a:off x="1137098" y="1658594"/>
            <a:ext cx="2191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Century Gothic" panose="020B0502020202020204" pitchFamily="34" charset="0"/>
              </a:rPr>
              <a:t>Multi-arm bandit approach to campaign spend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425293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3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52" grpId="0"/>
      <p:bldP spid="153" grpId="0"/>
      <p:bldP spid="154" grpId="0"/>
      <p:bldP spid="155" grpId="0"/>
      <p:bldP spid="156" grpId="0"/>
      <p:bldP spid="1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8">
            <a:extLst>
              <a:ext uri="{FF2B5EF4-FFF2-40B4-BE49-F238E27FC236}">
                <a16:creationId xmlns:a16="http://schemas.microsoft.com/office/drawing/2014/main" id="{CF881429-26C8-4939-8A00-6CE944AAB693}"/>
              </a:ext>
            </a:extLst>
          </p:cNvPr>
          <p:cNvSpPr txBox="1">
            <a:spLocks/>
          </p:cNvSpPr>
          <p:nvPr/>
        </p:nvSpPr>
        <p:spPr>
          <a:xfrm>
            <a:off x="431346" y="70710"/>
            <a:ext cx="11715359" cy="870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IN" sz="3300" dirty="0">
                <a:solidFill>
                  <a:srgbClr val="0080BC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Enterprise Knowledge Graphs: uncovering hidden insights</a:t>
            </a:r>
          </a:p>
          <a:p>
            <a:pPr lvl="0">
              <a:defRPr/>
            </a:pPr>
            <a:r>
              <a:rPr lang="en-IN" sz="2100" i="1" dirty="0">
                <a:solidFill>
                  <a:srgbClr val="0080BC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Managing and Making Sense of Unconnected Data to uncover valuable hidden insights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0F86AD-76AE-4C1D-95F5-FB3DE6A567B6}"/>
              </a:ext>
            </a:extLst>
          </p:cNvPr>
          <p:cNvSpPr/>
          <p:nvPr/>
        </p:nvSpPr>
        <p:spPr>
          <a:xfrm>
            <a:off x="0" y="145265"/>
            <a:ext cx="333958" cy="6957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6C2163-8420-4FE3-BBD1-E91E966DD9D9}"/>
              </a:ext>
            </a:extLst>
          </p:cNvPr>
          <p:cNvSpPr/>
          <p:nvPr/>
        </p:nvSpPr>
        <p:spPr>
          <a:xfrm>
            <a:off x="12122150" y="6456874"/>
            <a:ext cx="69850" cy="2111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158D3EA3-51B7-46C9-94BB-FDEE89985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127" y="921515"/>
            <a:ext cx="1153487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Century Gothic" panose="020B0502020202020204" pitchFamily="34" charset="0"/>
              </a:rPr>
              <a:t>What is a Knowledge Graph?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Represents a collection of interlinked entities where:</a:t>
            </a:r>
          </a:p>
          <a:p>
            <a:pPr marL="225425" lvl="1" indent="-225425"/>
            <a:r>
              <a:rPr lang="en-US" sz="1400" dirty="0">
                <a:latin typeface="Century Gothic" panose="020B0502020202020204" pitchFamily="34" charset="0"/>
              </a:rPr>
              <a:t>Entity Description has a formal structure that can be processed efficiently and unambiguously</a:t>
            </a:r>
          </a:p>
          <a:p>
            <a:pPr marL="225425" lvl="1" indent="-225425">
              <a:spcAft>
                <a:spcPts val="600"/>
              </a:spcAft>
            </a:pPr>
            <a:r>
              <a:rPr lang="en-US" sz="1400" dirty="0">
                <a:latin typeface="Century Gothic" panose="020B0502020202020204" pitchFamily="34" charset="0"/>
              </a:rPr>
              <a:t>Entities are interconnected to form a network</a:t>
            </a:r>
          </a:p>
          <a:p>
            <a:pPr marL="0" lvl="1" indent="0">
              <a:buNone/>
            </a:pPr>
            <a:r>
              <a:rPr 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Delivers powerful search and discovery applications to understand the complete picture of an ecosystem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81DE34B-1F25-40F1-A42F-2DCD78C5EC6A}"/>
              </a:ext>
            </a:extLst>
          </p:cNvPr>
          <p:cNvGrpSpPr/>
          <p:nvPr/>
        </p:nvGrpSpPr>
        <p:grpSpPr>
          <a:xfrm>
            <a:off x="409234" y="2676919"/>
            <a:ext cx="4448953" cy="2580151"/>
            <a:chOff x="479574" y="3577252"/>
            <a:chExt cx="4448953" cy="258015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A874BA1-85D2-40D9-BAD8-6491B2E74FAD}"/>
                </a:ext>
              </a:extLst>
            </p:cNvPr>
            <p:cNvGrpSpPr/>
            <p:nvPr/>
          </p:nvGrpSpPr>
          <p:grpSpPr>
            <a:xfrm>
              <a:off x="521783" y="4333365"/>
              <a:ext cx="4406744" cy="1824038"/>
              <a:chOff x="71616" y="2135042"/>
              <a:chExt cx="4406744" cy="1824038"/>
            </a:xfrm>
          </p:grpSpPr>
          <p:pic>
            <p:nvPicPr>
              <p:cNvPr id="63" name="Picture 62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2BF207D5-E2C4-4584-B2F7-5991DEB3B6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5" t="10625" r="26034" b="13873"/>
              <a:stretch/>
            </p:blipFill>
            <p:spPr>
              <a:xfrm>
                <a:off x="71616" y="2135042"/>
                <a:ext cx="3250132" cy="182403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0CF2FB51-8A6F-4C0E-95E5-98BCF7638989}"/>
                  </a:ext>
                </a:extLst>
              </p:cNvPr>
              <p:cNvSpPr/>
              <p:nvPr/>
            </p:nvSpPr>
            <p:spPr>
              <a:xfrm>
                <a:off x="4432204" y="3076355"/>
                <a:ext cx="46156" cy="72000"/>
              </a:xfrm>
              <a:prstGeom prst="flowChartConnector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0B10FDA-10C1-4912-BEE3-F88766989513}"/>
                </a:ext>
              </a:extLst>
            </p:cNvPr>
            <p:cNvGrpSpPr/>
            <p:nvPr/>
          </p:nvGrpSpPr>
          <p:grpSpPr>
            <a:xfrm>
              <a:off x="479574" y="3577252"/>
              <a:ext cx="3318702" cy="714834"/>
              <a:chOff x="89872" y="1353962"/>
              <a:chExt cx="3219328" cy="71483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80E7269-4642-4BC6-8EE9-74077DEFEC61}"/>
                  </a:ext>
                </a:extLst>
              </p:cNvPr>
              <p:cNvSpPr/>
              <p:nvPr/>
            </p:nvSpPr>
            <p:spPr>
              <a:xfrm>
                <a:off x="89872" y="1353962"/>
                <a:ext cx="1008000" cy="71483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rPr>
                  <a:t>Market Intel.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0FDE887-9B13-4879-9CD5-BF169F732731}"/>
                  </a:ext>
                </a:extLst>
              </p:cNvPr>
              <p:cNvSpPr/>
              <p:nvPr/>
            </p:nvSpPr>
            <p:spPr>
              <a:xfrm>
                <a:off x="1115883" y="1353962"/>
                <a:ext cx="1125969" cy="71483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rPr>
                  <a:t>Employee Entity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BA2B95D-93FD-42E5-8E98-C6FD93A9BF7F}"/>
                  </a:ext>
                </a:extLst>
              </p:cNvPr>
              <p:cNvSpPr/>
              <p:nvPr/>
            </p:nvSpPr>
            <p:spPr>
              <a:xfrm>
                <a:off x="2259863" y="1353962"/>
                <a:ext cx="1049337" cy="71483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rPr>
                  <a:t>Customer 360</a:t>
                </a:r>
              </a:p>
            </p:txBody>
          </p:sp>
        </p:grp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77E9EE1F-F14F-4AE8-B211-9DD82974C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109" y="2715325"/>
            <a:ext cx="6818975" cy="256032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C04F4D3A-EB36-46DE-BDC3-9F004EBCF7C8}"/>
              </a:ext>
            </a:extLst>
          </p:cNvPr>
          <p:cNvSpPr/>
          <p:nvPr/>
        </p:nvSpPr>
        <p:spPr>
          <a:xfrm>
            <a:off x="347003" y="237677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Examples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F2FF2D7-46B0-44EA-A5FF-C221714FCD03}"/>
              </a:ext>
            </a:extLst>
          </p:cNvPr>
          <p:cNvSpPr/>
          <p:nvPr/>
        </p:nvSpPr>
        <p:spPr>
          <a:xfrm>
            <a:off x="4812031" y="2408627"/>
            <a:ext cx="22044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Creation Framework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8EA323A-31CF-4A19-8740-E4EBA8F1F883}"/>
              </a:ext>
            </a:extLst>
          </p:cNvPr>
          <p:cNvSpPr/>
          <p:nvPr/>
        </p:nvSpPr>
        <p:spPr>
          <a:xfrm>
            <a:off x="347320" y="5265825"/>
            <a:ext cx="11863435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Algorithms used: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entury Gothic" panose="020B0502020202020204" pitchFamily="34" charset="0"/>
              </a:rPr>
              <a:t>Fundamentally involves Natural Language Processing (NLP), text mining, and machine learning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entury Gothic" panose="020B0502020202020204" pitchFamily="34" charset="0"/>
              </a:rPr>
              <a:t>Entity &amp; Scope Resolution, Hidden Markov Models, Conditional Random Fields, k-Nearest-Neighbors, and SVMs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303F262-4A16-4057-8DF3-19B0FCEA3A56}"/>
              </a:ext>
            </a:extLst>
          </p:cNvPr>
          <p:cNvSpPr txBox="1"/>
          <p:nvPr/>
        </p:nvSpPr>
        <p:spPr>
          <a:xfrm>
            <a:off x="12879" y="6183202"/>
            <a:ext cx="12179300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EKGs can be used as an in-house application or as Software As A Service to customers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61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8">
            <a:extLst>
              <a:ext uri="{FF2B5EF4-FFF2-40B4-BE49-F238E27FC236}">
                <a16:creationId xmlns:a16="http://schemas.microsoft.com/office/drawing/2014/main" id="{CF881429-26C8-4939-8A00-6CE944AAB693}"/>
              </a:ext>
            </a:extLst>
          </p:cNvPr>
          <p:cNvSpPr txBox="1">
            <a:spLocks/>
          </p:cNvSpPr>
          <p:nvPr/>
        </p:nvSpPr>
        <p:spPr>
          <a:xfrm>
            <a:off x="431346" y="70710"/>
            <a:ext cx="11715359" cy="870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IN" sz="3300" dirty="0">
                <a:solidFill>
                  <a:srgbClr val="0080BC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Enterprise Knowledge Graph Illustration</a:t>
            </a:r>
            <a:endParaRPr lang="en-IN" sz="2100" i="1" dirty="0">
              <a:solidFill>
                <a:srgbClr val="0080BC"/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0F86AD-76AE-4C1D-95F5-FB3DE6A567B6}"/>
              </a:ext>
            </a:extLst>
          </p:cNvPr>
          <p:cNvSpPr/>
          <p:nvPr/>
        </p:nvSpPr>
        <p:spPr>
          <a:xfrm>
            <a:off x="0" y="145265"/>
            <a:ext cx="333958" cy="6957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6C2163-8420-4FE3-BBD1-E91E966DD9D9}"/>
              </a:ext>
            </a:extLst>
          </p:cNvPr>
          <p:cNvSpPr/>
          <p:nvPr/>
        </p:nvSpPr>
        <p:spPr>
          <a:xfrm>
            <a:off x="12122150" y="6456874"/>
            <a:ext cx="69850" cy="2111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E0569E5D-42CC-4852-837B-D236C94A7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37" y="1038002"/>
            <a:ext cx="10701379" cy="540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43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digital Thank You">
            <a:extLst>
              <a:ext uri="{FF2B5EF4-FFF2-40B4-BE49-F238E27FC236}">
                <a16:creationId xmlns:a16="http://schemas.microsoft.com/office/drawing/2014/main" id="{30F32FFB-2861-4194-B8E2-65B2D60F2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" y="1"/>
            <a:ext cx="121877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2F4FE-64E2-43E3-A0A1-A8FCA72219EC}"/>
              </a:ext>
            </a:extLst>
          </p:cNvPr>
          <p:cNvSpPr txBox="1"/>
          <p:nvPr/>
        </p:nvSpPr>
        <p:spPr>
          <a:xfrm>
            <a:off x="761180" y="6207331"/>
            <a:ext cx="10669641" cy="43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3000"/>
              </a:lnSpc>
              <a:defRPr sz="30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A Brillio Presentation</a:t>
            </a:r>
          </a:p>
        </p:txBody>
      </p:sp>
    </p:spTree>
    <p:extLst>
      <p:ext uri="{BB962C8B-B14F-4D97-AF65-F5344CB8AC3E}">
        <p14:creationId xmlns:p14="http://schemas.microsoft.com/office/powerpoint/2010/main" val="3144285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icture containing indoor, wall&#10;&#10;Description generated with very high confidence">
            <a:extLst>
              <a:ext uri="{FF2B5EF4-FFF2-40B4-BE49-F238E27FC236}">
                <a16:creationId xmlns:a16="http://schemas.microsoft.com/office/drawing/2014/main" id="{7E4B8AD7-6F9C-4538-935A-99C15C2FB780}"/>
              </a:ext>
            </a:extLst>
          </p:cNvPr>
          <p:cNvPicPr>
            <a:picLocks noGrp="1"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07325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Title 18">
            <a:extLst>
              <a:ext uri="{FF2B5EF4-FFF2-40B4-BE49-F238E27FC236}">
                <a16:creationId xmlns:a16="http://schemas.microsoft.com/office/drawing/2014/main" id="{CF881429-26C8-4939-8A00-6CE944AAB693}"/>
              </a:ext>
            </a:extLst>
          </p:cNvPr>
          <p:cNvSpPr txBox="1">
            <a:spLocks/>
          </p:cNvSpPr>
          <p:nvPr/>
        </p:nvSpPr>
        <p:spPr>
          <a:xfrm>
            <a:off x="6073254" y="143947"/>
            <a:ext cx="5419192" cy="870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i="1" dirty="0">
                <a:solidFill>
                  <a:srgbClr val="0080BC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Agenda </a:t>
            </a:r>
            <a:endParaRPr kumimoji="0" lang="en-US" sz="3600" i="1" u="none" strike="noStrike" kern="1200" cap="none" spc="0" normalizeH="0" noProof="0" dirty="0">
              <a:ln>
                <a:noFill/>
              </a:ln>
              <a:solidFill>
                <a:srgbClr val="0080BC"/>
              </a:solidFill>
              <a:effectLst/>
              <a:uLnTx/>
              <a:uFillTx/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6C2163-8420-4FE3-BBD1-E91E966DD9D9}"/>
              </a:ext>
            </a:extLst>
          </p:cNvPr>
          <p:cNvSpPr/>
          <p:nvPr/>
        </p:nvSpPr>
        <p:spPr>
          <a:xfrm>
            <a:off x="12122150" y="6456874"/>
            <a:ext cx="69850" cy="2111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37" name="Picture 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ABF7626-F01B-4988-A758-D6C071F489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6" y="6545747"/>
            <a:ext cx="486749" cy="2162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B4E42C-A01B-344E-854F-295668188359}"/>
              </a:ext>
            </a:extLst>
          </p:cNvPr>
          <p:cNvSpPr/>
          <p:nvPr/>
        </p:nvSpPr>
        <p:spPr>
          <a:xfrm>
            <a:off x="8124931" y="302361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B189B1-4D75-3B40-979A-ACA71BB5C911}"/>
              </a:ext>
            </a:extLst>
          </p:cNvPr>
          <p:cNvCxnSpPr>
            <a:cxnSpLocks/>
          </p:cNvCxnSpPr>
          <p:nvPr/>
        </p:nvCxnSpPr>
        <p:spPr>
          <a:xfrm>
            <a:off x="6383070" y="1473625"/>
            <a:ext cx="0" cy="2522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F9812E8-E777-5B4F-BA85-B41955759F1B}"/>
              </a:ext>
            </a:extLst>
          </p:cNvPr>
          <p:cNvSpPr/>
          <p:nvPr/>
        </p:nvSpPr>
        <p:spPr>
          <a:xfrm>
            <a:off x="6279161" y="1566071"/>
            <a:ext cx="235527" cy="235527"/>
          </a:xfrm>
          <a:prstGeom prst="ellipse">
            <a:avLst/>
          </a:prstGeom>
          <a:solidFill>
            <a:schemeClr val="bg2">
              <a:lumMod val="2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CF645A-E6CF-9A46-A65A-04EA496CF8C8}"/>
              </a:ext>
            </a:extLst>
          </p:cNvPr>
          <p:cNvSpPr/>
          <p:nvPr/>
        </p:nvSpPr>
        <p:spPr>
          <a:xfrm>
            <a:off x="6279160" y="2244671"/>
            <a:ext cx="235527" cy="235527"/>
          </a:xfrm>
          <a:prstGeom prst="ellipse">
            <a:avLst/>
          </a:prstGeom>
          <a:solidFill>
            <a:schemeClr val="bg2">
              <a:lumMod val="2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05E830-CD6B-6844-BE4E-C88F1524D07F}"/>
              </a:ext>
            </a:extLst>
          </p:cNvPr>
          <p:cNvSpPr/>
          <p:nvPr/>
        </p:nvSpPr>
        <p:spPr>
          <a:xfrm>
            <a:off x="6279159" y="2923271"/>
            <a:ext cx="235527" cy="235527"/>
          </a:xfrm>
          <a:prstGeom prst="ellipse">
            <a:avLst/>
          </a:prstGeom>
          <a:solidFill>
            <a:schemeClr val="bg2">
              <a:lumMod val="2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69B4C2-34BB-B145-B04C-DA1D7512DE96}"/>
              </a:ext>
            </a:extLst>
          </p:cNvPr>
          <p:cNvSpPr/>
          <p:nvPr/>
        </p:nvSpPr>
        <p:spPr>
          <a:xfrm>
            <a:off x="6279159" y="3601871"/>
            <a:ext cx="235527" cy="235527"/>
          </a:xfrm>
          <a:prstGeom prst="ellipse">
            <a:avLst/>
          </a:prstGeom>
          <a:solidFill>
            <a:schemeClr val="bg2">
              <a:lumMod val="2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F34CD3-56D2-4E46-A515-6C1A6D4AD7C8}"/>
              </a:ext>
            </a:extLst>
          </p:cNvPr>
          <p:cNvSpPr txBox="1"/>
          <p:nvPr/>
        </p:nvSpPr>
        <p:spPr>
          <a:xfrm>
            <a:off x="6597816" y="1523411"/>
            <a:ext cx="6109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5A5A5A"/>
                </a:solidFill>
                <a:latin typeface="Century Gothic" panose="020B0502020202020204" pitchFamily="34" charset="0"/>
              </a:rPr>
              <a:t>Solutions Overview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7364C8-40BA-9E48-826A-956AA0B77798}"/>
              </a:ext>
            </a:extLst>
          </p:cNvPr>
          <p:cNvSpPr txBox="1"/>
          <p:nvPr/>
        </p:nvSpPr>
        <p:spPr>
          <a:xfrm>
            <a:off x="6618595" y="3572915"/>
            <a:ext cx="610985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N" sz="1600" dirty="0">
                <a:solidFill>
                  <a:srgbClr val="5A5A5A"/>
                </a:solidFill>
                <a:latin typeface="Century Gothic"/>
              </a:rPr>
              <a:t>CIP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0C22C7-DC45-1E4C-8D5A-DD91B5719384}"/>
              </a:ext>
            </a:extLst>
          </p:cNvPr>
          <p:cNvSpPr txBox="1"/>
          <p:nvPr/>
        </p:nvSpPr>
        <p:spPr>
          <a:xfrm>
            <a:off x="6640947" y="2876406"/>
            <a:ext cx="6109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5A5A5A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>
                <a:latin typeface="Century Gothic"/>
              </a:rPr>
              <a:t>DHI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0ABC30-DF88-CC40-88B0-5CA80C2C43F7}"/>
              </a:ext>
            </a:extLst>
          </p:cNvPr>
          <p:cNvSpPr txBox="1"/>
          <p:nvPr/>
        </p:nvSpPr>
        <p:spPr>
          <a:xfrm>
            <a:off x="6597815" y="2188432"/>
            <a:ext cx="6109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11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F0302020204030204"/>
              </a:defRPr>
            </a:lvl1pPr>
          </a:lstStyle>
          <a:p>
            <a:r>
              <a:rPr lang="en-IN" dirty="0">
                <a:solidFill>
                  <a:srgbClr val="5A5A5A"/>
                </a:solidFill>
                <a:latin typeface="Century Gothic" panose="020B0502020202020204" pitchFamily="34" charset="0"/>
              </a:rPr>
              <a:t>Artemis </a:t>
            </a:r>
          </a:p>
        </p:txBody>
      </p:sp>
    </p:spTree>
    <p:extLst>
      <p:ext uri="{BB962C8B-B14F-4D97-AF65-F5344CB8AC3E}">
        <p14:creationId xmlns:p14="http://schemas.microsoft.com/office/powerpoint/2010/main" val="3968058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8">
            <a:extLst>
              <a:ext uri="{FF2B5EF4-FFF2-40B4-BE49-F238E27FC236}">
                <a16:creationId xmlns:a16="http://schemas.microsoft.com/office/drawing/2014/main" id="{CF881429-26C8-4939-8A00-6CE944AAB693}"/>
              </a:ext>
            </a:extLst>
          </p:cNvPr>
          <p:cNvSpPr txBox="1">
            <a:spLocks/>
          </p:cNvSpPr>
          <p:nvPr/>
        </p:nvSpPr>
        <p:spPr>
          <a:xfrm>
            <a:off x="476641" y="57831"/>
            <a:ext cx="10261611" cy="870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0080BC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Solutions Overview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0BC"/>
              </a:solidFill>
              <a:effectLst/>
              <a:uLnTx/>
              <a:uFillTx/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0F86AD-76AE-4C1D-95F5-FB3DE6A567B6}"/>
              </a:ext>
            </a:extLst>
          </p:cNvPr>
          <p:cNvSpPr/>
          <p:nvPr/>
        </p:nvSpPr>
        <p:spPr>
          <a:xfrm>
            <a:off x="0" y="145265"/>
            <a:ext cx="333958" cy="6957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2163-8420-4FE3-BBD1-E91E966DD9D9}"/>
              </a:ext>
            </a:extLst>
          </p:cNvPr>
          <p:cNvSpPr/>
          <p:nvPr/>
        </p:nvSpPr>
        <p:spPr>
          <a:xfrm>
            <a:off x="12122150" y="6456874"/>
            <a:ext cx="69850" cy="2111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77" name="Rectangle: Rounded Corners 39">
            <a:extLst>
              <a:ext uri="{FF2B5EF4-FFF2-40B4-BE49-F238E27FC236}">
                <a16:creationId xmlns:a16="http://schemas.microsoft.com/office/drawing/2014/main" id="{18E3C36B-3DE2-4ECC-AF01-3238394B6DC4}"/>
              </a:ext>
            </a:extLst>
          </p:cNvPr>
          <p:cNvSpPr/>
          <p:nvPr/>
        </p:nvSpPr>
        <p:spPr>
          <a:xfrm>
            <a:off x="2401599" y="3838852"/>
            <a:ext cx="2286000" cy="3245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Artemis </a:t>
            </a:r>
          </a:p>
        </p:txBody>
      </p:sp>
      <p:sp>
        <p:nvSpPr>
          <p:cNvPr id="78" name="Rectangle: Rounded Corners 39">
            <a:extLst>
              <a:ext uri="{FF2B5EF4-FFF2-40B4-BE49-F238E27FC236}">
                <a16:creationId xmlns:a16="http://schemas.microsoft.com/office/drawing/2014/main" id="{18E3C36B-3DE2-4ECC-AF01-3238394B6DC4}"/>
              </a:ext>
            </a:extLst>
          </p:cNvPr>
          <p:cNvSpPr/>
          <p:nvPr/>
        </p:nvSpPr>
        <p:spPr>
          <a:xfrm>
            <a:off x="7606917" y="3838852"/>
            <a:ext cx="2286000" cy="3245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DASH</a:t>
            </a:r>
          </a:p>
        </p:txBody>
      </p:sp>
      <p:sp>
        <p:nvSpPr>
          <p:cNvPr id="79" name="Rectangle: Rounded Corners 39">
            <a:extLst>
              <a:ext uri="{FF2B5EF4-FFF2-40B4-BE49-F238E27FC236}">
                <a16:creationId xmlns:a16="http://schemas.microsoft.com/office/drawing/2014/main" id="{18E3C36B-3DE2-4ECC-AF01-3238394B6DC4}"/>
              </a:ext>
            </a:extLst>
          </p:cNvPr>
          <p:cNvSpPr/>
          <p:nvPr/>
        </p:nvSpPr>
        <p:spPr>
          <a:xfrm>
            <a:off x="5004258" y="3838852"/>
            <a:ext cx="2286000" cy="3245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DHI</a:t>
            </a:r>
          </a:p>
        </p:txBody>
      </p:sp>
      <p:sp>
        <p:nvSpPr>
          <p:cNvPr id="80" name="Rectangle: Rounded Corners 39">
            <a:extLst>
              <a:ext uri="{FF2B5EF4-FFF2-40B4-BE49-F238E27FC236}">
                <a16:creationId xmlns:a16="http://schemas.microsoft.com/office/drawing/2014/main" id="{18E3C36B-3DE2-4ECC-AF01-3238394B6DC4}"/>
              </a:ext>
            </a:extLst>
          </p:cNvPr>
          <p:cNvSpPr/>
          <p:nvPr/>
        </p:nvSpPr>
        <p:spPr>
          <a:xfrm>
            <a:off x="3831680" y="2057220"/>
            <a:ext cx="2286000" cy="3245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CaPS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1" name="Rectangle: Rounded Corners 39">
            <a:extLst>
              <a:ext uri="{FF2B5EF4-FFF2-40B4-BE49-F238E27FC236}">
                <a16:creationId xmlns:a16="http://schemas.microsoft.com/office/drawing/2014/main" id="{18E3C36B-3DE2-4ECC-AF01-3238394B6DC4}"/>
              </a:ext>
            </a:extLst>
          </p:cNvPr>
          <p:cNvSpPr/>
          <p:nvPr/>
        </p:nvSpPr>
        <p:spPr>
          <a:xfrm>
            <a:off x="6451323" y="2057220"/>
            <a:ext cx="2286000" cy="3245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EKG</a:t>
            </a:r>
          </a:p>
        </p:txBody>
      </p:sp>
      <p:sp>
        <p:nvSpPr>
          <p:cNvPr id="82" name="Rectangle: Rounded Corners 39">
            <a:extLst>
              <a:ext uri="{FF2B5EF4-FFF2-40B4-BE49-F238E27FC236}">
                <a16:creationId xmlns:a16="http://schemas.microsoft.com/office/drawing/2014/main" id="{18E3C36B-3DE2-4ECC-AF01-3238394B6DC4}"/>
              </a:ext>
            </a:extLst>
          </p:cNvPr>
          <p:cNvSpPr/>
          <p:nvPr/>
        </p:nvSpPr>
        <p:spPr>
          <a:xfrm>
            <a:off x="1221341" y="2043916"/>
            <a:ext cx="2286000" cy="3245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Vision Analytics</a:t>
            </a:r>
          </a:p>
        </p:txBody>
      </p:sp>
      <p:sp>
        <p:nvSpPr>
          <p:cNvPr id="83" name="Rectangle: Rounded Corners 39">
            <a:extLst>
              <a:ext uri="{FF2B5EF4-FFF2-40B4-BE49-F238E27FC236}">
                <a16:creationId xmlns:a16="http://schemas.microsoft.com/office/drawing/2014/main" id="{18E3C36B-3DE2-4ECC-AF01-3238394B6DC4}"/>
              </a:ext>
            </a:extLst>
          </p:cNvPr>
          <p:cNvSpPr/>
          <p:nvPr/>
        </p:nvSpPr>
        <p:spPr>
          <a:xfrm>
            <a:off x="9070966" y="2062642"/>
            <a:ext cx="1926000" cy="3245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Text Summarizer</a:t>
            </a:r>
          </a:p>
        </p:txBody>
      </p:sp>
      <p:sp>
        <p:nvSpPr>
          <p:cNvPr id="85" name="Rectangle: Rounded Corners 39">
            <a:extLst>
              <a:ext uri="{FF2B5EF4-FFF2-40B4-BE49-F238E27FC236}">
                <a16:creationId xmlns:a16="http://schemas.microsoft.com/office/drawing/2014/main" id="{18E3C36B-3DE2-4ECC-AF01-3238394B6DC4}"/>
              </a:ext>
            </a:extLst>
          </p:cNvPr>
          <p:cNvSpPr/>
          <p:nvPr/>
        </p:nvSpPr>
        <p:spPr>
          <a:xfrm>
            <a:off x="6375841" y="5618524"/>
            <a:ext cx="1926000" cy="3245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CI Platform</a:t>
            </a:r>
          </a:p>
        </p:txBody>
      </p:sp>
      <p:sp>
        <p:nvSpPr>
          <p:cNvPr id="22" name="Rectangle: Rounded Corners 39">
            <a:extLst>
              <a:ext uri="{FF2B5EF4-FFF2-40B4-BE49-F238E27FC236}">
                <a16:creationId xmlns:a16="http://schemas.microsoft.com/office/drawing/2014/main" id="{B09649FD-A026-45BA-A417-6148AADFDA4B}"/>
              </a:ext>
            </a:extLst>
          </p:cNvPr>
          <p:cNvSpPr/>
          <p:nvPr/>
        </p:nvSpPr>
        <p:spPr>
          <a:xfrm>
            <a:off x="4218418" y="5618524"/>
            <a:ext cx="1926000" cy="3245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CDLS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63FD08-2066-42C8-802F-7D3A7A1B0441}"/>
              </a:ext>
            </a:extLst>
          </p:cNvPr>
          <p:cNvGrpSpPr/>
          <p:nvPr/>
        </p:nvGrpSpPr>
        <p:grpSpPr>
          <a:xfrm>
            <a:off x="489740" y="1333768"/>
            <a:ext cx="11212521" cy="324587"/>
            <a:chOff x="489740" y="1062836"/>
            <a:chExt cx="11212521" cy="324587"/>
          </a:xfrm>
        </p:grpSpPr>
        <p:sp>
          <p:nvSpPr>
            <p:cNvPr id="74" name="Rectangle: Rounded Corners 39">
              <a:extLst>
                <a:ext uri="{FF2B5EF4-FFF2-40B4-BE49-F238E27FC236}">
                  <a16:creationId xmlns:a16="http://schemas.microsoft.com/office/drawing/2014/main" id="{18E3C36B-3DE2-4ECC-AF01-3238394B6DC4}"/>
                </a:ext>
              </a:extLst>
            </p:cNvPr>
            <p:cNvSpPr/>
            <p:nvPr/>
          </p:nvSpPr>
          <p:spPr>
            <a:xfrm>
              <a:off x="3050060" y="1062836"/>
              <a:ext cx="6091881" cy="32458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SOLUTIONS THAT ARE MARKET READY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5A2CF28-A234-4B1C-B668-245508C56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1941" y="1225129"/>
              <a:ext cx="2560320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D9A3F33-B537-40C5-9987-E5788D0B4B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740" y="1225128"/>
              <a:ext cx="2560320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36BBF-ABD2-45C4-958E-3A66AB3AFB11}"/>
              </a:ext>
            </a:extLst>
          </p:cNvPr>
          <p:cNvGrpSpPr/>
          <p:nvPr/>
        </p:nvGrpSpPr>
        <p:grpSpPr>
          <a:xfrm>
            <a:off x="489740" y="3023057"/>
            <a:ext cx="11212521" cy="324587"/>
            <a:chOff x="489740" y="3124656"/>
            <a:chExt cx="11212521" cy="324587"/>
          </a:xfrm>
        </p:grpSpPr>
        <p:sp>
          <p:nvSpPr>
            <p:cNvPr id="75" name="Rectangle: Rounded Corners 39">
              <a:extLst>
                <a:ext uri="{FF2B5EF4-FFF2-40B4-BE49-F238E27FC236}">
                  <a16:creationId xmlns:a16="http://schemas.microsoft.com/office/drawing/2014/main" id="{18E3C36B-3DE2-4ECC-AF01-3238394B6DC4}"/>
                </a:ext>
              </a:extLst>
            </p:cNvPr>
            <p:cNvSpPr/>
            <p:nvPr/>
          </p:nvSpPr>
          <p:spPr>
            <a:xfrm>
              <a:off x="3050060" y="3124656"/>
              <a:ext cx="6091881" cy="32458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SOLUTIONS THAT ARE IN PROGRESS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F3CDCD4-61E5-4EFA-9B23-87B7E8A266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1941" y="3286948"/>
              <a:ext cx="2560320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1BF1331-BE68-4719-A51E-55715D55F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740" y="3292722"/>
              <a:ext cx="2560320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D89F01A-0692-44CE-BE91-CCD127D4D426}"/>
              </a:ext>
            </a:extLst>
          </p:cNvPr>
          <p:cNvGrpSpPr/>
          <p:nvPr/>
        </p:nvGrpSpPr>
        <p:grpSpPr>
          <a:xfrm>
            <a:off x="489740" y="4793460"/>
            <a:ext cx="11212521" cy="324587"/>
            <a:chOff x="489740" y="4895059"/>
            <a:chExt cx="11212521" cy="324587"/>
          </a:xfrm>
        </p:grpSpPr>
        <p:sp>
          <p:nvSpPr>
            <p:cNvPr id="76" name="Rectangle: Rounded Corners 39">
              <a:extLst>
                <a:ext uri="{FF2B5EF4-FFF2-40B4-BE49-F238E27FC236}">
                  <a16:creationId xmlns:a16="http://schemas.microsoft.com/office/drawing/2014/main" id="{18E3C36B-3DE2-4ECC-AF01-3238394B6DC4}"/>
                </a:ext>
              </a:extLst>
            </p:cNvPr>
            <p:cNvSpPr/>
            <p:nvPr/>
          </p:nvSpPr>
          <p:spPr>
            <a:xfrm>
              <a:off x="3050060" y="4895059"/>
              <a:ext cx="6091881" cy="32458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SOLUTIONS THAT ARE IN THE PIPELINE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6132E2A-9A87-49E0-9AAE-2B8E145573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1941" y="5057351"/>
              <a:ext cx="2560320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C70753-409D-4F54-913A-5E810D59D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740" y="5051578"/>
              <a:ext cx="2560320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4385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6D976E-15A2-4CF9-AF54-454B6D0D3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99" y="193672"/>
            <a:ext cx="11990679" cy="717453"/>
          </a:xfrm>
        </p:spPr>
        <p:txBody>
          <a:bodyPr>
            <a:normAutofit/>
          </a:bodyPr>
          <a:lstStyle/>
          <a:p>
            <a:r>
              <a:rPr lang="en-US" sz="2800"/>
              <a:t>ARTEMIS – </a:t>
            </a:r>
            <a:r>
              <a:rPr lang="en-US" sz="2800" i="1"/>
              <a:t>Know your customer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CA78F244-C993-4F5D-BB30-ABD8DD0491DD}"/>
              </a:ext>
            </a:extLst>
          </p:cNvPr>
          <p:cNvSpPr txBox="1">
            <a:spLocks/>
          </p:cNvSpPr>
          <p:nvPr/>
        </p:nvSpPr>
        <p:spPr>
          <a:xfrm>
            <a:off x="196952" y="832910"/>
            <a:ext cx="3474716" cy="430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 What Makes It Relevant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502DAD0-1A58-40EE-8C52-2D6F670651EF}"/>
              </a:ext>
            </a:extLst>
          </p:cNvPr>
          <p:cNvGrpSpPr/>
          <p:nvPr/>
        </p:nvGrpSpPr>
        <p:grpSpPr>
          <a:xfrm>
            <a:off x="59632" y="1273322"/>
            <a:ext cx="2303890" cy="5584678"/>
            <a:chOff x="59632" y="1072053"/>
            <a:chExt cx="2303890" cy="5785947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C7EB89B-ED7C-4639-9B9E-BAFF695DC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634" y="1072053"/>
              <a:ext cx="2303888" cy="5785947"/>
            </a:xfrm>
            <a:prstGeom prst="rect">
              <a:avLst/>
            </a:prstGeom>
            <a:ln>
              <a:noFill/>
            </a:ln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22575DC-14A7-407E-812E-479F1E165BDD}"/>
                </a:ext>
              </a:extLst>
            </p:cNvPr>
            <p:cNvSpPr txBox="1"/>
            <p:nvPr/>
          </p:nvSpPr>
          <p:spPr>
            <a:xfrm>
              <a:off x="59632" y="1079245"/>
              <a:ext cx="2303889" cy="3252461"/>
            </a:xfrm>
            <a:prstGeom prst="rect">
              <a:avLst/>
            </a:prstGeom>
            <a:solidFill>
              <a:schemeClr val="tx2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1.</a:t>
              </a:r>
            </a:p>
            <a:p>
              <a:pPr lvl="0">
                <a:defRPr/>
              </a:pPr>
              <a:r>
                <a:rPr lang="en-US">
                  <a:solidFill>
                    <a:prstClr val="white"/>
                  </a:solidFill>
                  <a:latin typeface="Century Gothic" panose="020B0502020202020204" pitchFamily="34" charset="0"/>
                </a:rPr>
                <a:t>It is overwhelming to manually analyze customer feedback.</a:t>
              </a:r>
            </a:p>
            <a:p>
              <a:pPr lvl="0">
                <a:defRPr/>
              </a:pPr>
              <a:endParaRPr lang="en-US">
                <a:solidFill>
                  <a:prstClr val="white"/>
                </a:solidFill>
                <a:latin typeface="Century Gothic" panose="020B0502020202020204" pitchFamily="34" charset="0"/>
              </a:endParaRPr>
            </a:p>
            <a:p>
              <a:pPr lvl="0">
                <a:defRPr/>
              </a:pPr>
              <a:r>
                <a:rPr lang="en-US" sz="1400" kern="0">
                  <a:solidFill>
                    <a:prstClr val="white"/>
                  </a:solidFill>
                  <a:latin typeface="Century Gothic" panose="020B0502020202020204" pitchFamily="34" charset="0"/>
                </a:rPr>
                <a:t>Manually collecting, prioritizing and making sense of requests is difficult and time consuming.</a:t>
              </a:r>
            </a:p>
            <a:p>
              <a:pPr lvl="0">
                <a:defRPr/>
              </a:pPr>
              <a:endParaRPr lang="en-US" sz="1400" kern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B4F3669-DA57-4387-8C3C-60B419F936EB}"/>
              </a:ext>
            </a:extLst>
          </p:cNvPr>
          <p:cNvGrpSpPr/>
          <p:nvPr/>
        </p:nvGrpSpPr>
        <p:grpSpPr>
          <a:xfrm>
            <a:off x="2478445" y="1280080"/>
            <a:ext cx="2320660" cy="5572654"/>
            <a:chOff x="2478445" y="1079245"/>
            <a:chExt cx="2320660" cy="5773489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ED4F71B-9864-4632-8718-A6B820C36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78445" y="1080485"/>
              <a:ext cx="2320660" cy="5772249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DC4A087-B6B4-44B7-9BAB-A4C7257B2470}"/>
                </a:ext>
              </a:extLst>
            </p:cNvPr>
            <p:cNvSpPr txBox="1"/>
            <p:nvPr/>
          </p:nvSpPr>
          <p:spPr>
            <a:xfrm>
              <a:off x="2494620" y="1079245"/>
              <a:ext cx="2304288" cy="2997366"/>
            </a:xfrm>
            <a:prstGeom prst="rect">
              <a:avLst/>
            </a:prstGeom>
            <a:solidFill>
              <a:schemeClr val="tx2">
                <a:alpha val="7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bg1"/>
                  </a:solidFill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2.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>
                  <a:solidFill>
                    <a:prstClr val="white"/>
                  </a:solidFill>
                </a:rPr>
                <a:t>Customers often ignore surveys sent to them.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lvl="0">
                <a:defRPr/>
              </a:pPr>
              <a:r>
                <a:rPr lang="en-US" sz="1400" kern="0">
                  <a:solidFill>
                    <a:prstClr val="white"/>
                  </a:solidFill>
                </a:rPr>
                <a:t>External surveys have a  10-15% response rate. Internal surveys generally receive a 40% response rate.</a:t>
              </a:r>
            </a:p>
            <a:p>
              <a:pPr lvl="0"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9CD6B56-6038-49E3-A185-6ACA1757B213}"/>
              </a:ext>
            </a:extLst>
          </p:cNvPr>
          <p:cNvGrpSpPr/>
          <p:nvPr/>
        </p:nvGrpSpPr>
        <p:grpSpPr>
          <a:xfrm>
            <a:off x="4930598" y="1273416"/>
            <a:ext cx="2304091" cy="5587347"/>
            <a:chOff x="4930598" y="1072051"/>
            <a:chExt cx="2304091" cy="5788712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630EB41-D587-4280-8A26-FB288F748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30795" y="1072052"/>
              <a:ext cx="2303894" cy="578871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A16950-18D2-4B21-8358-B1479DECB7FF}"/>
                </a:ext>
              </a:extLst>
            </p:cNvPr>
            <p:cNvSpPr txBox="1"/>
            <p:nvPr/>
          </p:nvSpPr>
          <p:spPr>
            <a:xfrm>
              <a:off x="4930598" y="1072051"/>
              <a:ext cx="2276874" cy="3124913"/>
            </a:xfrm>
            <a:prstGeom prst="rect">
              <a:avLst/>
            </a:prstGeom>
            <a:solidFill>
              <a:schemeClr val="tx2">
                <a:alpha val="7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bg1"/>
                  </a:solidFill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3.</a:t>
              </a:r>
            </a:p>
            <a:p>
              <a:pPr lvl="0">
                <a:defRPr/>
              </a:pPr>
              <a:r>
                <a:rPr lang="en-US" sz="1800">
                  <a:solidFill>
                    <a:prstClr val="white"/>
                  </a:solidFill>
                </a:rPr>
                <a:t>Customer preferences change over time. </a:t>
              </a:r>
            </a:p>
            <a:p>
              <a:pPr lvl="0">
                <a:defRPr/>
              </a:pPr>
              <a:endParaRPr lang="en-US" sz="1400" kern="0">
                <a:solidFill>
                  <a:prstClr val="white"/>
                </a:solidFill>
              </a:endParaRPr>
            </a:p>
            <a:p>
              <a:pPr lvl="0">
                <a:defRPr/>
              </a:pPr>
              <a:endParaRPr lang="en-US" sz="1400" kern="0">
                <a:solidFill>
                  <a:prstClr val="white"/>
                </a:solidFill>
              </a:endParaRPr>
            </a:p>
            <a:p>
              <a:pPr lvl="0">
                <a:defRPr/>
              </a:pPr>
              <a:r>
                <a:rPr lang="en-US" sz="1400" kern="0">
                  <a:solidFill>
                    <a:prstClr val="white"/>
                  </a:solidFill>
                </a:rPr>
                <a:t>Product managers end up making product decisions based on stale information.</a:t>
              </a:r>
            </a:p>
            <a:p>
              <a:pPr lvl="0">
                <a:defRPr/>
              </a:pPr>
              <a:endParaRPr lang="en-US" sz="1400" kern="0">
                <a:solidFill>
                  <a:prstClr val="white"/>
                </a:solidFill>
              </a:endParaRPr>
            </a:p>
            <a:p>
              <a:pPr lvl="0">
                <a:defRPr/>
              </a:pPr>
              <a:endParaRPr lang="en-US" sz="1400" kern="0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78978A9-3AD2-4C12-B6AF-378C7BDFDCB6}"/>
              </a:ext>
            </a:extLst>
          </p:cNvPr>
          <p:cNvGrpSpPr/>
          <p:nvPr/>
        </p:nvGrpSpPr>
        <p:grpSpPr>
          <a:xfrm>
            <a:off x="7366379" y="1275805"/>
            <a:ext cx="2303898" cy="5576929"/>
            <a:chOff x="7366379" y="1074815"/>
            <a:chExt cx="2303898" cy="5777919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0DD45CE-C5A2-4E48-84DD-10CEEE4425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66379" y="1074815"/>
              <a:ext cx="2303898" cy="5777919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CDE0662-CF81-4E81-AB0B-0DC8235FF5D5}"/>
                </a:ext>
              </a:extLst>
            </p:cNvPr>
            <p:cNvSpPr txBox="1"/>
            <p:nvPr/>
          </p:nvSpPr>
          <p:spPr>
            <a:xfrm>
              <a:off x="7366388" y="1085423"/>
              <a:ext cx="2303889" cy="3252461"/>
            </a:xfrm>
            <a:prstGeom prst="rect">
              <a:avLst/>
            </a:prstGeom>
            <a:solidFill>
              <a:schemeClr val="tx2">
                <a:alpha val="7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bg1"/>
                  </a:solidFill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4.</a:t>
              </a:r>
            </a:p>
            <a:p>
              <a:pPr lvl="0">
                <a:defRPr/>
              </a:pPr>
              <a:r>
                <a:rPr lang="en-US" sz="1800">
                  <a:solidFill>
                    <a:prstClr val="white"/>
                  </a:solidFill>
                </a:rPr>
                <a:t>Wasted efforts on redundant enhancements. </a:t>
              </a:r>
            </a:p>
            <a:p>
              <a:pPr lvl="0">
                <a:defRPr/>
              </a:pPr>
              <a:endParaRPr lang="en-US" sz="1800">
                <a:solidFill>
                  <a:prstClr val="white"/>
                </a:solidFill>
              </a:endParaRPr>
            </a:p>
            <a:p>
              <a:pPr lvl="0">
                <a:defRPr/>
              </a:pPr>
              <a:r>
                <a:rPr lang="en-US" sz="1400" kern="0">
                  <a:solidFill>
                    <a:prstClr val="white"/>
                  </a:solidFill>
                </a:rPr>
                <a:t>Technology companies end up spending time on features that the customers are not interested in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800">
                <a:solidFill>
                  <a:prstClr val="white"/>
                </a:solidFill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305236-4610-46B5-97FE-D18B12BAA5B8}"/>
              </a:ext>
            </a:extLst>
          </p:cNvPr>
          <p:cNvGrpSpPr/>
          <p:nvPr/>
        </p:nvGrpSpPr>
        <p:grpSpPr>
          <a:xfrm>
            <a:off x="9856789" y="1240714"/>
            <a:ext cx="2304094" cy="5587346"/>
            <a:chOff x="9801766" y="1072052"/>
            <a:chExt cx="2304094" cy="578871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10AB000-464B-461F-9D65-27DE6E99D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01963" y="1072052"/>
              <a:ext cx="2303897" cy="578871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FC8EE2-D870-4312-A813-D05429C414C1}"/>
                </a:ext>
              </a:extLst>
            </p:cNvPr>
            <p:cNvSpPr txBox="1"/>
            <p:nvPr/>
          </p:nvSpPr>
          <p:spPr>
            <a:xfrm>
              <a:off x="9801766" y="1079245"/>
              <a:ext cx="2303889" cy="3252460"/>
            </a:xfrm>
            <a:prstGeom prst="rect">
              <a:avLst/>
            </a:prstGeom>
            <a:solidFill>
              <a:schemeClr val="tx2">
                <a:alpha val="7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bg1"/>
                  </a:solidFill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5.</a:t>
              </a:r>
            </a:p>
            <a:p>
              <a:pPr>
                <a:defRPr/>
              </a:pPr>
              <a:r>
                <a:rPr lang="en-US" sz="1800">
                  <a:solidFill>
                    <a:prstClr val="white"/>
                  </a:solidFill>
                </a:rPr>
                <a:t>Targeted development based on customers opinion.</a:t>
              </a:r>
            </a:p>
            <a:p>
              <a:pPr>
                <a:defRPr/>
              </a:pPr>
              <a:endParaRPr lang="en-US" sz="1800" kern="0">
                <a:solidFill>
                  <a:prstClr val="white"/>
                </a:solidFill>
              </a:endParaRPr>
            </a:p>
            <a:p>
              <a:pPr>
                <a:defRPr/>
              </a:pPr>
              <a:r>
                <a:rPr lang="en-US" sz="1400" kern="0">
                  <a:solidFill>
                    <a:prstClr val="white"/>
                  </a:solidFill>
                </a:rPr>
                <a:t>Customer feedback can be leveraged to know what is liked/disliked about the brand or a product</a:t>
              </a:r>
            </a:p>
            <a:p>
              <a:pPr lvl="0">
                <a:defRPr/>
              </a:pPr>
              <a:endParaRPr lang="en-US" sz="1400" kern="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2EA8937-978A-4F40-84FA-D8F8BAC3EA3F}"/>
              </a:ext>
            </a:extLst>
          </p:cNvPr>
          <p:cNvGrpSpPr/>
          <p:nvPr/>
        </p:nvGrpSpPr>
        <p:grpSpPr>
          <a:xfrm>
            <a:off x="0" y="4216380"/>
            <a:ext cx="12192000" cy="2679707"/>
            <a:chOff x="0" y="4216380"/>
            <a:chExt cx="12192000" cy="267970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905E10-FBB0-47AE-92E1-F430AF7D7149}"/>
                </a:ext>
              </a:extLst>
            </p:cNvPr>
            <p:cNvGrpSpPr/>
            <p:nvPr/>
          </p:nvGrpSpPr>
          <p:grpSpPr>
            <a:xfrm>
              <a:off x="0" y="4216380"/>
              <a:ext cx="12192000" cy="2679707"/>
              <a:chOff x="0" y="3626690"/>
              <a:chExt cx="12192000" cy="3241264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610354A9-8F75-42EC-B0DC-E8B9C6ED7628}"/>
                  </a:ext>
                </a:extLst>
              </p:cNvPr>
              <p:cNvGrpSpPr/>
              <p:nvPr/>
            </p:nvGrpSpPr>
            <p:grpSpPr>
              <a:xfrm>
                <a:off x="0" y="3626690"/>
                <a:ext cx="12192000" cy="3241264"/>
                <a:chOff x="4224" y="2914328"/>
                <a:chExt cx="12192000" cy="3966542"/>
              </a:xfrm>
            </p:grpSpPr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57CC4FF4-2342-4BF3-8C72-0371D1015768}"/>
                    </a:ext>
                  </a:extLst>
                </p:cNvPr>
                <p:cNvGrpSpPr/>
                <p:nvPr/>
              </p:nvGrpSpPr>
              <p:grpSpPr>
                <a:xfrm>
                  <a:off x="312420" y="3688449"/>
                  <a:ext cx="11463944" cy="461665"/>
                  <a:chOff x="1940567" y="-612781"/>
                  <a:chExt cx="7729710" cy="461665"/>
                </a:xfrm>
              </p:grpSpPr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DC2669F9-BD82-4B0E-9BEC-4C7AEC4ADF9F}"/>
                      </a:ext>
                    </a:extLst>
                  </p:cNvPr>
                  <p:cNvSpPr txBox="1"/>
                  <p:nvPr/>
                </p:nvSpPr>
                <p:spPr>
                  <a:xfrm>
                    <a:off x="5134848" y="-612781"/>
                    <a:ext cx="136316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Helvetica Neue Thin" panose="020B0403020202020204" pitchFamily="34" charset="0"/>
                        <a:cs typeface="+mn-cs"/>
                      </a:rPr>
                      <a:t>12-32 Weeks</a:t>
                    </a:r>
                  </a:p>
                </p:txBody>
              </p: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CF51A947-50F5-4736-AA1D-D14FDBCABD22}"/>
                      </a:ext>
                    </a:extLst>
                  </p:cNvPr>
                  <p:cNvCxnSpPr/>
                  <p:nvPr/>
                </p:nvCxnSpPr>
                <p:spPr>
                  <a:xfrm>
                    <a:off x="1940567" y="-188793"/>
                    <a:ext cx="7729710" cy="0"/>
                  </a:xfrm>
                  <a:prstGeom prst="straightConnector1">
                    <a:avLst/>
                  </a:prstGeom>
                  <a:ln w="63500">
                    <a:solidFill>
                      <a:schemeClr val="bg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E915492-CE15-4255-BC8B-01924C58160D}"/>
                    </a:ext>
                  </a:extLst>
                </p:cNvPr>
                <p:cNvSpPr/>
                <p:nvPr/>
              </p:nvSpPr>
              <p:spPr>
                <a:xfrm>
                  <a:off x="4224" y="2914328"/>
                  <a:ext cx="12192000" cy="3966542"/>
                </a:xfrm>
                <a:prstGeom prst="rect">
                  <a:avLst/>
                </a:prstGeom>
                <a:solidFill>
                  <a:schemeClr val="tx1">
                    <a:alpha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Title 1">
                  <a:extLst>
                    <a:ext uri="{FF2B5EF4-FFF2-40B4-BE49-F238E27FC236}">
                      <a16:creationId xmlns:a16="http://schemas.microsoft.com/office/drawing/2014/main" id="{B1BC07D0-9360-4A8A-8FF7-BE2DC342574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8282" y="2981996"/>
                  <a:ext cx="6328722" cy="61104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 fontScale="85000" lnSpcReduction="10000"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j-ea"/>
                      <a:cs typeface="+mj-cs"/>
                    </a:rPr>
                    <a:t>Helping You Identify </a:t>
                  </a:r>
                  <a:r>
                    <a:rPr lang="en-GB" sz="2000">
                      <a:solidFill>
                        <a:prstClr val="white">
                          <a:lumMod val="95000"/>
                        </a:prstClr>
                      </a:solidFill>
                      <a:latin typeface="Century Gothic" panose="020B0502020202020204" pitchFamily="34" charset="0"/>
                    </a:rPr>
                    <a:t>Customer Sentiments in Real-time</a:t>
                  </a: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j-ea"/>
                    <a:cs typeface="+mj-cs"/>
                  </a:endParaRPr>
                </a:p>
              </p:txBody>
            </p: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4F0501A0-CA17-4B03-ACC3-D6250D21D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89048" y="4500291"/>
                  <a:ext cx="1165895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95000"/>
                    </a:schemeClr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F7BF3247-48B8-4596-A260-B8E148B44D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0314" y="4500291"/>
                  <a:ext cx="1165895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95000"/>
                    </a:schemeClr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8A981376-DD18-4495-AE83-EABC63838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21834" y="4544777"/>
                  <a:ext cx="1165895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95000"/>
                    </a:schemeClr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A8152CE1-1A75-47F1-BFD4-1D67B7BA60AC}"/>
                    </a:ext>
                  </a:extLst>
                </p:cNvPr>
                <p:cNvSpPr txBox="1"/>
                <p:nvPr/>
              </p:nvSpPr>
              <p:spPr>
                <a:xfrm>
                  <a:off x="2691157" y="5292522"/>
                  <a:ext cx="2776876" cy="715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rPr>
                    <a:t>Analyzed to </a:t>
                  </a: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2D05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rPr>
                    <a:t>identify topics </a:t>
                  </a:r>
                  <a:r>
                    <a: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rPr>
                    <a:t>&amp; </a:t>
                  </a:r>
                  <a:r>
                    <a:rPr lang="en-US" sz="1600" kern="0">
                      <a:solidFill>
                        <a:srgbClr val="92D050"/>
                      </a:solidFill>
                      <a:latin typeface="Century Gothic" panose="020F0302020204030204"/>
                    </a:rPr>
                    <a:t>sentiment score</a:t>
                  </a:r>
                  <a:endParaRPr kumimoji="0" lang="en-US" sz="1600" b="0" i="1" u="none" strike="noStrike" kern="0" cap="none" spc="0" normalizeH="0" baseline="0" noProof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28F2E6E6-7D2D-4A21-834D-1EAD6EDE8EDB}"/>
                    </a:ext>
                  </a:extLst>
                </p:cNvPr>
                <p:cNvGrpSpPr/>
                <p:nvPr/>
              </p:nvGrpSpPr>
              <p:grpSpPr>
                <a:xfrm>
                  <a:off x="6206209" y="3835791"/>
                  <a:ext cx="2726359" cy="2526852"/>
                  <a:chOff x="6206209" y="3835791"/>
                  <a:chExt cx="2726359" cy="2526852"/>
                </a:xfrm>
              </p:grpSpPr>
              <p:pic>
                <p:nvPicPr>
                  <p:cNvPr id="145" name="Picture 144">
                    <a:extLst>
                      <a:ext uri="{FF2B5EF4-FFF2-40B4-BE49-F238E27FC236}">
                        <a16:creationId xmlns:a16="http://schemas.microsoft.com/office/drawing/2014/main" id="{3C0E158D-86DF-4575-80E0-A431CC35F9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screen">
                    <a:lum bright="70000" contrast="-70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6598400" y="3835791"/>
                    <a:ext cx="1530245" cy="1289113"/>
                  </a:xfrm>
                  <a:prstGeom prst="rect">
                    <a:avLst/>
                  </a:prstGeom>
                </p:spPr>
              </p:pic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4DC39E4B-4D5F-4239-878A-69E4C19CA9C2}"/>
                      </a:ext>
                    </a:extLst>
                  </p:cNvPr>
                  <p:cNvSpPr txBox="1"/>
                  <p:nvPr/>
                </p:nvSpPr>
                <p:spPr>
                  <a:xfrm>
                    <a:off x="6206209" y="5497050"/>
                    <a:ext cx="2726359" cy="8655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 algn="ctr">
                      <a:defRPr/>
                    </a:pPr>
                    <a:r>
                      <a:rPr lang="en-US" sz="1600" kern="0">
                        <a:solidFill>
                          <a:srgbClr val="92D050"/>
                        </a:solidFill>
                        <a:latin typeface="Century Gothic" panose="020F0302020204030204"/>
                      </a:rPr>
                      <a:t>Generate</a:t>
                    </a:r>
                    <a:r>
                      <a:rPr lang="en-US" sz="1600" kern="0">
                        <a:solidFill>
                          <a:schemeClr val="bg1"/>
                        </a:solidFill>
                        <a:latin typeface="Century Gothic" panose="020F0302020204030204"/>
                      </a:rPr>
                      <a:t> </a:t>
                    </a:r>
                    <a:r>
                      <a:rPr lang="en-US" sz="1600" kern="0">
                        <a:solidFill>
                          <a:srgbClr val="00B0F0"/>
                        </a:solidFill>
                        <a:latin typeface="Century Gothic" panose="020F0302020204030204"/>
                      </a:rPr>
                      <a:t>actionable insights</a:t>
                    </a:r>
                  </a:p>
                </p:txBody>
              </p:sp>
            </p:grp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B8C774EC-B7D9-4E20-9FD5-2A11C88E29B8}"/>
                    </a:ext>
                  </a:extLst>
                </p:cNvPr>
                <p:cNvSpPr txBox="1"/>
                <p:nvPr/>
              </p:nvSpPr>
              <p:spPr>
                <a:xfrm>
                  <a:off x="303643" y="5294089"/>
                  <a:ext cx="1980614" cy="8655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sz="1600" kern="0">
                      <a:solidFill>
                        <a:srgbClr val="00B0F0"/>
                      </a:solidFill>
                      <a:latin typeface="Century Gothic" panose="020F0302020204030204"/>
                    </a:rPr>
                    <a:t>Feedback</a:t>
                  </a:r>
                </a:p>
                <a:p>
                  <a:pPr lvl="0" algn="ctr">
                    <a:defRPr/>
                  </a:pPr>
                  <a:r>
                    <a:rPr lang="en-US" sz="1600" kern="0">
                      <a:solidFill>
                        <a:srgbClr val="92D050"/>
                      </a:solidFill>
                      <a:latin typeface="Century Gothic" panose="020F0302020204030204"/>
                    </a:rPr>
                    <a:t>from customer</a:t>
                  </a:r>
                </a:p>
              </p:txBody>
            </p:sp>
          </p:grp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3DFCDB6-806C-48BB-9908-35D4C4AA1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1744" y="4427732"/>
                <a:ext cx="1005334" cy="1005334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outdoor, skating, trick, wall&#10;&#10;Description automatically generated">
                <a:extLst>
                  <a:ext uri="{FF2B5EF4-FFF2-40B4-BE49-F238E27FC236}">
                    <a16:creationId xmlns:a16="http://schemas.microsoft.com/office/drawing/2014/main" id="{D455121F-E661-45B1-8347-1E3AD97A5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1104" y="4464458"/>
                <a:ext cx="931877" cy="931877"/>
              </a:xfrm>
              <a:prstGeom prst="rect">
                <a:avLst/>
              </a:prstGeom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AC849F-BFBB-4B07-8B22-E742DBFEF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47" y="4690269"/>
              <a:ext cx="1185585" cy="1138839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3E9A6B-32F0-4304-B524-2DB9A69660BA}"/>
                </a:ext>
              </a:extLst>
            </p:cNvPr>
            <p:cNvSpPr txBox="1"/>
            <p:nvPr/>
          </p:nvSpPr>
          <p:spPr>
            <a:xfrm>
              <a:off x="9269953" y="5809967"/>
              <a:ext cx="24669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>
                  <a:solidFill>
                    <a:srgbClr val="00B0F0"/>
                  </a:solidFill>
                  <a:latin typeface="Century Gothic" panose="020F0302020204030204"/>
                </a:rPr>
                <a:t>Notify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 potential risk, unusual patterns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91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1">
            <a:extLst>
              <a:ext uri="{FF2B5EF4-FFF2-40B4-BE49-F238E27FC236}">
                <a16:creationId xmlns:a16="http://schemas.microsoft.com/office/drawing/2014/main" id="{7AD82424-083B-4055-9A41-064AD240F3BF}"/>
              </a:ext>
            </a:extLst>
          </p:cNvPr>
          <p:cNvSpPr txBox="1">
            <a:spLocks/>
          </p:cNvSpPr>
          <p:nvPr/>
        </p:nvSpPr>
        <p:spPr>
          <a:xfrm>
            <a:off x="859608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CB04D-A735-49A0-BBF9-5285A2D32F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0A3E7282-1EAF-4147-922A-A888CE255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92787" y="6500552"/>
            <a:ext cx="441789" cy="182880"/>
          </a:xfrm>
          <a:prstGeom prst="rect">
            <a:avLst/>
          </a:prstGeom>
        </p:spPr>
      </p:pic>
      <p:sp>
        <p:nvSpPr>
          <p:cNvPr id="44" name="Title 18">
            <a:extLst>
              <a:ext uri="{FF2B5EF4-FFF2-40B4-BE49-F238E27FC236}">
                <a16:creationId xmlns:a16="http://schemas.microsoft.com/office/drawing/2014/main" id="{B85BC4B4-E525-4370-920A-A5B24B132DE4}"/>
              </a:ext>
            </a:extLst>
          </p:cNvPr>
          <p:cNvSpPr txBox="1">
            <a:spLocks/>
          </p:cNvSpPr>
          <p:nvPr/>
        </p:nvSpPr>
        <p:spPr>
          <a:xfrm>
            <a:off x="476641" y="57831"/>
            <a:ext cx="10261611" cy="870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" panose="020B0502040204020203" pitchFamily="34" charset="0"/>
              </a:rPr>
              <a:t>HOW THE SOLUTION WORKS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1F0793-64FF-458F-B563-74373C57EDE9}"/>
              </a:ext>
            </a:extLst>
          </p:cNvPr>
          <p:cNvSpPr/>
          <p:nvPr/>
        </p:nvSpPr>
        <p:spPr>
          <a:xfrm>
            <a:off x="0" y="145265"/>
            <a:ext cx="333958" cy="695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78960F3-CA4F-4E60-8D2D-E9DAE0E54D0F}"/>
              </a:ext>
            </a:extLst>
          </p:cNvPr>
          <p:cNvSpPr/>
          <p:nvPr/>
        </p:nvSpPr>
        <p:spPr>
          <a:xfrm>
            <a:off x="12122150" y="6456874"/>
            <a:ext cx="69850" cy="2111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70A56E-5AA1-4306-84E8-181E3E7F5026}"/>
              </a:ext>
            </a:extLst>
          </p:cNvPr>
          <p:cNvGrpSpPr/>
          <p:nvPr/>
        </p:nvGrpSpPr>
        <p:grpSpPr>
          <a:xfrm>
            <a:off x="199082" y="786381"/>
            <a:ext cx="11743389" cy="5485633"/>
            <a:chOff x="199082" y="786381"/>
            <a:chExt cx="11743389" cy="54856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6847BF-0407-4F47-9F5A-E9ABFD9DE64B}"/>
                </a:ext>
              </a:extLst>
            </p:cNvPr>
            <p:cNvSpPr txBox="1"/>
            <p:nvPr/>
          </p:nvSpPr>
          <p:spPr>
            <a:xfrm>
              <a:off x="199082" y="3062608"/>
              <a:ext cx="1494842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Customer Feedback received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8" name="Arrow: Right 2">
              <a:extLst>
                <a:ext uri="{FF2B5EF4-FFF2-40B4-BE49-F238E27FC236}">
                  <a16:creationId xmlns:a16="http://schemas.microsoft.com/office/drawing/2014/main" id="{DE94BB0C-D72D-4430-ABB4-3B2AEE906BCE}"/>
                </a:ext>
              </a:extLst>
            </p:cNvPr>
            <p:cNvSpPr/>
            <p:nvPr/>
          </p:nvSpPr>
          <p:spPr>
            <a:xfrm>
              <a:off x="1785521" y="2108171"/>
              <a:ext cx="874904" cy="376086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C8F247-398C-44CA-83DA-1FB78FCD6843}"/>
                </a:ext>
              </a:extLst>
            </p:cNvPr>
            <p:cNvSpPr txBox="1"/>
            <p:nvPr/>
          </p:nvSpPr>
          <p:spPr>
            <a:xfrm>
              <a:off x="1623329" y="1637039"/>
              <a:ext cx="1101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Secure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API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280C45-BAA0-422C-894D-3034C23CBAED}"/>
                </a:ext>
              </a:extLst>
            </p:cNvPr>
            <p:cNvSpPr txBox="1"/>
            <p:nvPr/>
          </p:nvSpPr>
          <p:spPr>
            <a:xfrm>
              <a:off x="2491304" y="2819002"/>
              <a:ext cx="1633387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3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ontserrat"/>
                  <a:ea typeface="+mn-lt"/>
                  <a:cs typeface="+mn-lt"/>
                </a:rPr>
                <a:t>Machine learning aspect classifier</a:t>
              </a:r>
              <a:endPara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/>
                <a:ea typeface="+mn-lt"/>
                <a:cs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Arrow: Right 16">
              <a:extLst>
                <a:ext uri="{FF2B5EF4-FFF2-40B4-BE49-F238E27FC236}">
                  <a16:creationId xmlns:a16="http://schemas.microsoft.com/office/drawing/2014/main" id="{97575DC5-6D50-4A4F-AE0D-602C87388042}"/>
                </a:ext>
              </a:extLst>
            </p:cNvPr>
            <p:cNvSpPr/>
            <p:nvPr/>
          </p:nvSpPr>
          <p:spPr>
            <a:xfrm rot="5400000">
              <a:off x="3098180" y="3590093"/>
              <a:ext cx="553950" cy="346053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12" descr="Image result for database icon">
              <a:extLst>
                <a:ext uri="{FF2B5EF4-FFF2-40B4-BE49-F238E27FC236}">
                  <a16:creationId xmlns:a16="http://schemas.microsoft.com/office/drawing/2014/main" id="{B07FDC65-820E-48D0-958A-BB7C27465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4407" y="4514055"/>
              <a:ext cx="1203057" cy="120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Arrow: Bent-Up 15">
              <a:extLst>
                <a:ext uri="{FF2B5EF4-FFF2-40B4-BE49-F238E27FC236}">
                  <a16:creationId xmlns:a16="http://schemas.microsoft.com/office/drawing/2014/main" id="{DA656626-EFB2-44BC-88C6-D3728D6D78FC}"/>
                </a:ext>
              </a:extLst>
            </p:cNvPr>
            <p:cNvSpPr/>
            <p:nvPr/>
          </p:nvSpPr>
          <p:spPr>
            <a:xfrm>
              <a:off x="9415818" y="4321153"/>
              <a:ext cx="1361392" cy="1016078"/>
            </a:xfrm>
            <a:prstGeom prst="bentUpArrow">
              <a:avLst>
                <a:gd name="adj1" fmla="val 14860"/>
                <a:gd name="adj2" fmla="val 22830"/>
                <a:gd name="adj3" fmla="val 11408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48AE88-0412-4B46-9D97-B7D47003768C}"/>
                </a:ext>
              </a:extLst>
            </p:cNvPr>
            <p:cNvSpPr txBox="1"/>
            <p:nvPr/>
          </p:nvSpPr>
          <p:spPr>
            <a:xfrm>
              <a:off x="2643305" y="5696659"/>
              <a:ext cx="15926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DATABASE</a:t>
              </a:r>
            </a:p>
          </p:txBody>
        </p:sp>
        <p:pic>
          <p:nvPicPr>
            <p:cNvPr id="15" name="Picture 20" descr="Related image">
              <a:extLst>
                <a:ext uri="{FF2B5EF4-FFF2-40B4-BE49-F238E27FC236}">
                  <a16:creationId xmlns:a16="http://schemas.microsoft.com/office/drawing/2014/main" id="{BD56845B-0954-4AC5-B399-AA6501934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1276" y="1497622"/>
              <a:ext cx="3141195" cy="159718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Arrow: Left 38">
              <a:extLst>
                <a:ext uri="{FF2B5EF4-FFF2-40B4-BE49-F238E27FC236}">
                  <a16:creationId xmlns:a16="http://schemas.microsoft.com/office/drawing/2014/main" id="{07575250-CF79-4A53-A42E-64BD73FD3EA0}"/>
                </a:ext>
              </a:extLst>
            </p:cNvPr>
            <p:cNvSpPr/>
            <p:nvPr/>
          </p:nvSpPr>
          <p:spPr>
            <a:xfrm rot="10800000">
              <a:off x="6545783" y="4928382"/>
              <a:ext cx="722504" cy="393094"/>
            </a:xfrm>
            <a:prstGeom prst="lef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CDDE78-8C9F-4CC8-B5D7-35219B40C32E}"/>
                </a:ext>
              </a:extLst>
            </p:cNvPr>
            <p:cNvSpPr txBox="1"/>
            <p:nvPr/>
          </p:nvSpPr>
          <p:spPr>
            <a:xfrm>
              <a:off x="9144002" y="3175516"/>
              <a:ext cx="2536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Easy to read, responsive and insightful visualizations consumable on any platform 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F560A92-6F55-42D7-BCFA-9D77CFC11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50" y="1373615"/>
              <a:ext cx="1391837" cy="139183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0D34284-4589-41F6-8E34-E075F5C7C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177" y="1611579"/>
              <a:ext cx="1093059" cy="109305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D6CE18-39AF-43D2-A9AC-75738CC04E2D}"/>
                </a:ext>
              </a:extLst>
            </p:cNvPr>
            <p:cNvSpPr txBox="1"/>
            <p:nvPr/>
          </p:nvSpPr>
          <p:spPr>
            <a:xfrm>
              <a:off x="3889590" y="4784184"/>
              <a:ext cx="1935113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Aspects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Aspect sentiments</a:t>
              </a:r>
              <a:endParaRPr kumimoji="0" lang="en-US" sz="12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Words describing sentiment</a:t>
              </a:r>
              <a:endParaRPr kumimoji="0" lang="en-US" sz="12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D1E2EB-0678-4C90-A4B6-79EFC9918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5449" y="4272174"/>
              <a:ext cx="1271318" cy="525319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25" name="Rounded Rectangle 53">
              <a:extLst>
                <a:ext uri="{FF2B5EF4-FFF2-40B4-BE49-F238E27FC236}">
                  <a16:creationId xmlns:a16="http://schemas.microsoft.com/office/drawing/2014/main" id="{C6A8E7E8-A08D-494E-B034-8B38F58B2084}"/>
                </a:ext>
              </a:extLst>
            </p:cNvPr>
            <p:cNvSpPr/>
            <p:nvPr/>
          </p:nvSpPr>
          <p:spPr>
            <a:xfrm>
              <a:off x="199082" y="1085706"/>
              <a:ext cx="11743389" cy="5186308"/>
            </a:xfrm>
            <a:prstGeom prst="roundRect">
              <a:avLst/>
            </a:prstGeom>
            <a:noFill/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E8B95D-DA72-4DBE-AA51-706B28256577}"/>
                </a:ext>
              </a:extLst>
            </p:cNvPr>
            <p:cNvSpPr txBox="1"/>
            <p:nvPr/>
          </p:nvSpPr>
          <p:spPr>
            <a:xfrm>
              <a:off x="8724876" y="786381"/>
              <a:ext cx="2672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Secured Environment</a:t>
              </a:r>
            </a:p>
          </p:txBody>
        </p:sp>
        <p:sp>
          <p:nvSpPr>
            <p:cNvPr id="29" name="Arrow: Left 38">
              <a:extLst>
                <a:ext uri="{FF2B5EF4-FFF2-40B4-BE49-F238E27FC236}">
                  <a16:creationId xmlns:a16="http://schemas.microsoft.com/office/drawing/2014/main" id="{B73B369F-3693-450D-B0DD-D3330209C53C}"/>
                </a:ext>
              </a:extLst>
            </p:cNvPr>
            <p:cNvSpPr/>
            <p:nvPr/>
          </p:nvSpPr>
          <p:spPr>
            <a:xfrm rot="10800000">
              <a:off x="6545783" y="5606947"/>
              <a:ext cx="722501" cy="364460"/>
            </a:xfrm>
            <a:prstGeom prst="lef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Arrow: Left 38">
              <a:extLst>
                <a:ext uri="{FF2B5EF4-FFF2-40B4-BE49-F238E27FC236}">
                  <a16:creationId xmlns:a16="http://schemas.microsoft.com/office/drawing/2014/main" id="{0C9AC2D2-72DF-4524-967D-9C1F4FA99C15}"/>
                </a:ext>
              </a:extLst>
            </p:cNvPr>
            <p:cNvSpPr/>
            <p:nvPr/>
          </p:nvSpPr>
          <p:spPr>
            <a:xfrm rot="10800000">
              <a:off x="6545780" y="4317948"/>
              <a:ext cx="722506" cy="324963"/>
            </a:xfrm>
            <a:prstGeom prst="lef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0BDB4AF-131F-4A10-B790-48881C198D64}"/>
                </a:ext>
              </a:extLst>
            </p:cNvPr>
            <p:cNvSpPr/>
            <p:nvPr/>
          </p:nvSpPr>
          <p:spPr>
            <a:xfrm>
              <a:off x="2660425" y="4185634"/>
              <a:ext cx="3164278" cy="1882755"/>
            </a:xfrm>
            <a:prstGeom prst="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95F7564-AEA9-415C-AA3B-4DED3D3C0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3935" y="1614493"/>
              <a:ext cx="1120768" cy="112076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B89317-AE84-4A80-AF88-FCEF488A2F91}"/>
                </a:ext>
              </a:extLst>
            </p:cNvPr>
            <p:cNvSpPr txBox="1"/>
            <p:nvPr/>
          </p:nvSpPr>
          <p:spPr>
            <a:xfrm>
              <a:off x="3855056" y="2817511"/>
              <a:ext cx="2850544" cy="2923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ontserrat"/>
                  <a:ea typeface="+mn-lt"/>
                  <a:cs typeface="+mn-lt"/>
                </a:rPr>
                <a:t>Brillio’s ABSA engine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34" name="Arrow: Right 16">
              <a:extLst>
                <a:ext uri="{FF2B5EF4-FFF2-40B4-BE49-F238E27FC236}">
                  <a16:creationId xmlns:a16="http://schemas.microsoft.com/office/drawing/2014/main" id="{6B343184-2BA3-4BC6-B490-A39E5D15759B}"/>
                </a:ext>
              </a:extLst>
            </p:cNvPr>
            <p:cNvSpPr/>
            <p:nvPr/>
          </p:nvSpPr>
          <p:spPr>
            <a:xfrm rot="5400000">
              <a:off x="4982572" y="3585971"/>
              <a:ext cx="540096" cy="359907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623BFE8-0B04-4259-8707-39A2B7542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29" y="1373376"/>
              <a:ext cx="1391837" cy="1391837"/>
            </a:xfrm>
            <a:prstGeom prst="rect">
              <a:avLst/>
            </a:prstGeom>
          </p:spPr>
        </p:pic>
        <p:pic>
          <p:nvPicPr>
            <p:cNvPr id="36" name="Picture 2" descr="Image result for amazon logo">
              <a:extLst>
                <a:ext uri="{FF2B5EF4-FFF2-40B4-BE49-F238E27FC236}">
                  <a16:creationId xmlns:a16="http://schemas.microsoft.com/office/drawing/2014/main" id="{BC0593E0-76B0-408D-A1D7-A5864B4FD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19" y="2750093"/>
              <a:ext cx="676828" cy="380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Image result for flipkart logo">
              <a:extLst>
                <a:ext uri="{FF2B5EF4-FFF2-40B4-BE49-F238E27FC236}">
                  <a16:creationId xmlns:a16="http://schemas.microsoft.com/office/drawing/2014/main" id="{569C509E-98C3-479E-949B-C1530E16EC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386" y="2704638"/>
              <a:ext cx="555944" cy="416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Image result for TABLEAU LOGO">
              <a:extLst>
                <a:ext uri="{FF2B5EF4-FFF2-40B4-BE49-F238E27FC236}">
                  <a16:creationId xmlns:a16="http://schemas.microsoft.com/office/drawing/2014/main" id="{6E3C3AC2-9013-4052-B3D0-B1AAB196F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5281" y="4813793"/>
              <a:ext cx="1481530" cy="777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Image result for qlikview logo">
              <a:extLst>
                <a:ext uri="{FF2B5EF4-FFF2-40B4-BE49-F238E27FC236}">
                  <a16:creationId xmlns:a16="http://schemas.microsoft.com/office/drawing/2014/main" id="{F846E327-A392-4E64-8F38-FEABA842A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5449" y="5659632"/>
              <a:ext cx="963429" cy="277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049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8">
            <a:extLst>
              <a:ext uri="{FF2B5EF4-FFF2-40B4-BE49-F238E27FC236}">
                <a16:creationId xmlns:a16="http://schemas.microsoft.com/office/drawing/2014/main" id="{B85BC4B4-E525-4370-920A-A5B24B132DE4}"/>
              </a:ext>
            </a:extLst>
          </p:cNvPr>
          <p:cNvSpPr txBox="1">
            <a:spLocks/>
          </p:cNvSpPr>
          <p:nvPr/>
        </p:nvSpPr>
        <p:spPr>
          <a:xfrm>
            <a:off x="476641" y="29695"/>
            <a:ext cx="10261611" cy="870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" panose="020B0502040204020203" pitchFamily="34" charset="0"/>
              </a:rPr>
              <a:t>THE ANALYTICS IN THE BACKGROUND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1F0793-64FF-458F-B563-74373C57EDE9}"/>
              </a:ext>
            </a:extLst>
          </p:cNvPr>
          <p:cNvSpPr/>
          <p:nvPr/>
        </p:nvSpPr>
        <p:spPr>
          <a:xfrm>
            <a:off x="0" y="145265"/>
            <a:ext cx="333958" cy="695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9C1846-BC74-4610-8413-3F4669F1331C}"/>
              </a:ext>
            </a:extLst>
          </p:cNvPr>
          <p:cNvSpPr/>
          <p:nvPr/>
        </p:nvSpPr>
        <p:spPr>
          <a:xfrm>
            <a:off x="476641" y="478159"/>
            <a:ext cx="8262128" cy="5590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Deep Learning for Aspect-Based Sentiment Analysis (ABSA)</a:t>
            </a:r>
            <a:endParaRPr kumimoji="0" lang="en-I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91423C-7E0A-4B90-B8BD-3CA846E706AB}"/>
              </a:ext>
            </a:extLst>
          </p:cNvPr>
          <p:cNvGrpSpPr/>
          <p:nvPr/>
        </p:nvGrpSpPr>
        <p:grpSpPr>
          <a:xfrm>
            <a:off x="163286" y="1150374"/>
            <a:ext cx="12034115" cy="5533058"/>
            <a:chOff x="163286" y="1150374"/>
            <a:chExt cx="12034115" cy="5533058"/>
          </a:xfrm>
        </p:grpSpPr>
        <p:sp>
          <p:nvSpPr>
            <p:cNvPr id="74" name="Slide Number Placeholder 1">
              <a:extLst>
                <a:ext uri="{FF2B5EF4-FFF2-40B4-BE49-F238E27FC236}">
                  <a16:creationId xmlns:a16="http://schemas.microsoft.com/office/drawing/2014/main" id="{7AD82424-083B-4055-9A41-064AD240F3BF}"/>
                </a:ext>
              </a:extLst>
            </p:cNvPr>
            <p:cNvSpPr txBox="1">
              <a:spLocks/>
            </p:cNvSpPr>
            <p:nvPr/>
          </p:nvSpPr>
          <p:spPr>
            <a:xfrm>
              <a:off x="7511851" y="6171242"/>
              <a:ext cx="2050561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1200">
                  <a:latin typeface="Century Gothic" panose="020B0502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Glove word embeddings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Lexicons</a:t>
              </a: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0A3E7282-1EAF-4147-922A-A888CE255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92787" y="6500552"/>
              <a:ext cx="441789" cy="18288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78960F3-CA4F-4E60-8D2D-E9DAE0E54D0F}"/>
                </a:ext>
              </a:extLst>
            </p:cNvPr>
            <p:cNvSpPr/>
            <p:nvPr/>
          </p:nvSpPr>
          <p:spPr>
            <a:xfrm>
              <a:off x="12122150" y="6456874"/>
              <a:ext cx="69850" cy="2111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9ED9AD4-C06D-4385-914D-D8D8E593CA56}"/>
                </a:ext>
              </a:extLst>
            </p:cNvPr>
            <p:cNvSpPr/>
            <p:nvPr/>
          </p:nvSpPr>
          <p:spPr>
            <a:xfrm>
              <a:off x="333958" y="3630325"/>
              <a:ext cx="1803872" cy="1431110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Word Vectors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“powerful processer”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“Long Battery Life”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IN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“Excellent Display”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9A1C863-DC4B-48F5-A820-8A5C17A57A25}"/>
                </a:ext>
              </a:extLst>
            </p:cNvPr>
            <p:cNvSpPr/>
            <p:nvPr/>
          </p:nvSpPr>
          <p:spPr>
            <a:xfrm>
              <a:off x="333957" y="5554085"/>
              <a:ext cx="1974527" cy="559064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Aspect Classification Model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C358B4-9557-4E51-B7EE-C04E0DF2FE59}"/>
                </a:ext>
              </a:extLst>
            </p:cNvPr>
            <p:cNvSpPr txBox="1"/>
            <p:nvPr/>
          </p:nvSpPr>
          <p:spPr>
            <a:xfrm>
              <a:off x="3952571" y="1150374"/>
              <a:ext cx="420329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Overall training Approach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BAE1492-DC65-4303-A641-975C5C2BF83A}"/>
                </a:ext>
              </a:extLst>
            </p:cNvPr>
            <p:cNvCxnSpPr>
              <a:cxnSpLocks/>
            </p:cNvCxnSpPr>
            <p:nvPr/>
          </p:nvCxnSpPr>
          <p:spPr>
            <a:xfrm>
              <a:off x="4498257" y="1489589"/>
              <a:ext cx="3229899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21CC83-B6C8-4160-80AA-D125795CB509}"/>
                </a:ext>
              </a:extLst>
            </p:cNvPr>
            <p:cNvSpPr/>
            <p:nvPr/>
          </p:nvSpPr>
          <p:spPr>
            <a:xfrm>
              <a:off x="4236956" y="1707261"/>
              <a:ext cx="3445945" cy="1386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Aspect Category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Identify every Aspect mentioned/alluded to in the given text. 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Eg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: Display, Processor for Laptops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These are customized based on domain. </a:t>
              </a: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FA5A91-97EA-4F2C-9172-922336D329EE}"/>
                </a:ext>
              </a:extLst>
            </p:cNvPr>
            <p:cNvSpPr/>
            <p:nvPr/>
          </p:nvSpPr>
          <p:spPr>
            <a:xfrm>
              <a:off x="8182286" y="1707684"/>
              <a:ext cx="3702612" cy="1359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Sentiment Polarity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Each identified Aspect in the given text is assigned a polarity.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A sentiment score is classified as positive, negative or neutral. </a:t>
              </a: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80B8B0A-0614-4FEC-98AF-A88A5AE35152}"/>
                </a:ext>
              </a:extLst>
            </p:cNvPr>
            <p:cNvSpPr/>
            <p:nvPr/>
          </p:nvSpPr>
          <p:spPr>
            <a:xfrm>
              <a:off x="4234657" y="1540590"/>
              <a:ext cx="894958" cy="62647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Step 2</a:t>
              </a: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E5FD78BB-6F6E-4F0A-9462-3BDB57E0332F}"/>
                </a:ext>
              </a:extLst>
            </p:cNvPr>
            <p:cNvSpPr/>
            <p:nvPr/>
          </p:nvSpPr>
          <p:spPr>
            <a:xfrm>
              <a:off x="8176999" y="1546339"/>
              <a:ext cx="894958" cy="62647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Step 3</a:t>
              </a:r>
            </a:p>
          </p:txBody>
        </p:sp>
        <p:sp>
          <p:nvSpPr>
            <p:cNvPr id="12" name="Teardrop 11">
              <a:extLst>
                <a:ext uri="{FF2B5EF4-FFF2-40B4-BE49-F238E27FC236}">
                  <a16:creationId xmlns:a16="http://schemas.microsoft.com/office/drawing/2014/main" id="{7D0C5707-2DF1-414C-90FB-8E26E2CB5890}"/>
                </a:ext>
              </a:extLst>
            </p:cNvPr>
            <p:cNvSpPr/>
            <p:nvPr/>
          </p:nvSpPr>
          <p:spPr>
            <a:xfrm>
              <a:off x="3469451" y="5413288"/>
              <a:ext cx="1334729" cy="840658"/>
            </a:xfrm>
            <a:prstGeom prst="teardrop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Aspects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5FF71D2-1A2A-4562-B4DA-2C9197E3D7B3}"/>
                </a:ext>
              </a:extLst>
            </p:cNvPr>
            <p:cNvSpPr/>
            <p:nvPr/>
          </p:nvSpPr>
          <p:spPr>
            <a:xfrm>
              <a:off x="5857990" y="4463852"/>
              <a:ext cx="1696065" cy="559064"/>
            </a:xfrm>
            <a:prstGeom prst="roundRect">
              <a:avLst/>
            </a:prstGeom>
            <a:solidFill>
              <a:srgbClr val="ACACAC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Dependency Parser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FF25DCE-0529-493A-83F9-3CC2305FD4E3}"/>
                </a:ext>
              </a:extLst>
            </p:cNvPr>
            <p:cNvSpPr/>
            <p:nvPr/>
          </p:nvSpPr>
          <p:spPr>
            <a:xfrm>
              <a:off x="7569790" y="5470450"/>
              <a:ext cx="1992622" cy="559064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Aspect Sentiment Model </a:t>
              </a:r>
            </a:p>
          </p:txBody>
        </p:sp>
        <p:sp>
          <p:nvSpPr>
            <p:cNvPr id="23" name="Teardrop 22">
              <a:extLst>
                <a:ext uri="{FF2B5EF4-FFF2-40B4-BE49-F238E27FC236}">
                  <a16:creationId xmlns:a16="http://schemas.microsoft.com/office/drawing/2014/main" id="{A28A3560-36A7-47E4-8C82-CA1D7D912C2D}"/>
                </a:ext>
              </a:extLst>
            </p:cNvPr>
            <p:cNvSpPr/>
            <p:nvPr/>
          </p:nvSpPr>
          <p:spPr>
            <a:xfrm>
              <a:off x="10329649" y="5257587"/>
              <a:ext cx="1704927" cy="840658"/>
            </a:xfrm>
            <a:prstGeom prst="teardrop">
              <a:avLst/>
            </a:prstGeom>
            <a:solidFill>
              <a:schemeClr val="bg1"/>
            </a:solidFill>
            <a:ln>
              <a:solidFill>
                <a:srgbClr val="00B0F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Aspect-based Sentiments</a:t>
              </a:r>
            </a:p>
          </p:txBody>
        </p:sp>
        <p:sp>
          <p:nvSpPr>
            <p:cNvPr id="24" name="Arrow: Right 16">
              <a:extLst>
                <a:ext uri="{FF2B5EF4-FFF2-40B4-BE49-F238E27FC236}">
                  <a16:creationId xmlns:a16="http://schemas.microsoft.com/office/drawing/2014/main" id="{2B049F54-D8B0-4DDE-BECE-5AA8C5CC6C40}"/>
                </a:ext>
              </a:extLst>
            </p:cNvPr>
            <p:cNvSpPr/>
            <p:nvPr/>
          </p:nvSpPr>
          <p:spPr>
            <a:xfrm rot="5400000">
              <a:off x="1016468" y="5128173"/>
              <a:ext cx="401458" cy="387616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Arrow: Right 16">
              <a:extLst>
                <a:ext uri="{FF2B5EF4-FFF2-40B4-BE49-F238E27FC236}">
                  <a16:creationId xmlns:a16="http://schemas.microsoft.com/office/drawing/2014/main" id="{B8DA06A0-3182-4B49-8A8C-56BC53B35BC0}"/>
                </a:ext>
              </a:extLst>
            </p:cNvPr>
            <p:cNvSpPr/>
            <p:nvPr/>
          </p:nvSpPr>
          <p:spPr>
            <a:xfrm>
              <a:off x="2389621" y="5639809"/>
              <a:ext cx="1052994" cy="387616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Arrow: Right 16">
              <a:extLst>
                <a:ext uri="{FF2B5EF4-FFF2-40B4-BE49-F238E27FC236}">
                  <a16:creationId xmlns:a16="http://schemas.microsoft.com/office/drawing/2014/main" id="{DCBEAD14-0F40-4D2F-B3C6-AC76A3BCD002}"/>
                </a:ext>
              </a:extLst>
            </p:cNvPr>
            <p:cNvSpPr/>
            <p:nvPr/>
          </p:nvSpPr>
          <p:spPr>
            <a:xfrm rot="5400000">
              <a:off x="6502923" y="5106780"/>
              <a:ext cx="401458" cy="387616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Arrow: Right 16">
              <a:extLst>
                <a:ext uri="{FF2B5EF4-FFF2-40B4-BE49-F238E27FC236}">
                  <a16:creationId xmlns:a16="http://schemas.microsoft.com/office/drawing/2014/main" id="{3AFC9665-4112-42D1-895F-0D262231F143}"/>
                </a:ext>
              </a:extLst>
            </p:cNvPr>
            <p:cNvSpPr/>
            <p:nvPr/>
          </p:nvSpPr>
          <p:spPr>
            <a:xfrm>
              <a:off x="5133192" y="5554070"/>
              <a:ext cx="1147137" cy="41532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Cross 12">
              <a:extLst>
                <a:ext uri="{FF2B5EF4-FFF2-40B4-BE49-F238E27FC236}">
                  <a16:creationId xmlns:a16="http://schemas.microsoft.com/office/drawing/2014/main" id="{E50BBF5B-6084-4EFD-9DCC-2FF017A05607}"/>
                </a:ext>
              </a:extLst>
            </p:cNvPr>
            <p:cNvSpPr/>
            <p:nvPr/>
          </p:nvSpPr>
          <p:spPr>
            <a:xfrm>
              <a:off x="6568836" y="5615967"/>
              <a:ext cx="274419" cy="357584"/>
            </a:xfrm>
            <a:prstGeom prst="plus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32" name="Arrow: Right 16">
              <a:extLst>
                <a:ext uri="{FF2B5EF4-FFF2-40B4-BE49-F238E27FC236}">
                  <a16:creationId xmlns:a16="http://schemas.microsoft.com/office/drawing/2014/main" id="{4FE491DB-598D-48EB-822C-B116804E7E37}"/>
                </a:ext>
              </a:extLst>
            </p:cNvPr>
            <p:cNvSpPr/>
            <p:nvPr/>
          </p:nvSpPr>
          <p:spPr>
            <a:xfrm>
              <a:off x="7097815" y="5582123"/>
              <a:ext cx="401458" cy="387616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Arrow: Right 16">
              <a:extLst>
                <a:ext uri="{FF2B5EF4-FFF2-40B4-BE49-F238E27FC236}">
                  <a16:creationId xmlns:a16="http://schemas.microsoft.com/office/drawing/2014/main" id="{FB93E33D-9D5F-4C75-96E1-7E2ABEF27CCA}"/>
                </a:ext>
              </a:extLst>
            </p:cNvPr>
            <p:cNvSpPr/>
            <p:nvPr/>
          </p:nvSpPr>
          <p:spPr>
            <a:xfrm>
              <a:off x="9803782" y="5556994"/>
              <a:ext cx="401458" cy="387616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" name="Graphic 14" descr="Ribbon">
              <a:extLst>
                <a:ext uri="{FF2B5EF4-FFF2-40B4-BE49-F238E27FC236}">
                  <a16:creationId xmlns:a16="http://schemas.microsoft.com/office/drawing/2014/main" id="{E0152FE5-8CD1-4259-BD65-A0578EF22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660217" y="5102625"/>
              <a:ext cx="537184" cy="53718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E32B5D-9D96-4C94-A76C-90378FAA9B7D}"/>
                </a:ext>
              </a:extLst>
            </p:cNvPr>
            <p:cNvSpPr txBox="1"/>
            <p:nvPr/>
          </p:nvSpPr>
          <p:spPr>
            <a:xfrm>
              <a:off x="4011561" y="3291600"/>
              <a:ext cx="4203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ABSA Model Build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FA84A9-1556-459E-96F7-E52F2C32BB8B}"/>
                </a:ext>
              </a:extLst>
            </p:cNvPr>
            <p:cNvCxnSpPr>
              <a:cxnSpLocks/>
            </p:cNvCxnSpPr>
            <p:nvPr/>
          </p:nvCxnSpPr>
          <p:spPr>
            <a:xfrm>
              <a:off x="4549588" y="3660932"/>
              <a:ext cx="3229899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A38465-3508-4D93-893B-2BEEDE6A3C72}"/>
                </a:ext>
              </a:extLst>
            </p:cNvPr>
            <p:cNvSpPr/>
            <p:nvPr/>
          </p:nvSpPr>
          <p:spPr>
            <a:xfrm>
              <a:off x="346319" y="6157330"/>
              <a:ext cx="17730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Recurrent neural network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 with transfer learning</a:t>
              </a: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8B641E-8F40-461D-BE68-BCF2068803BA}"/>
                </a:ext>
              </a:extLst>
            </p:cNvPr>
            <p:cNvSpPr/>
            <p:nvPr/>
          </p:nvSpPr>
          <p:spPr>
            <a:xfrm>
              <a:off x="163286" y="1695594"/>
              <a:ext cx="3620970" cy="1386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Data Pre-processing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The un-structured (text) data is labeled (Multi-class Multi – Label) 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If adequate labels are not available, use weak supervision </a:t>
              </a: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DCBFB457-6C20-40FB-A23A-37AC1D37B0E7}"/>
                </a:ext>
              </a:extLst>
            </p:cNvPr>
            <p:cNvSpPr/>
            <p:nvPr/>
          </p:nvSpPr>
          <p:spPr>
            <a:xfrm>
              <a:off x="163286" y="1549767"/>
              <a:ext cx="863965" cy="62647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Step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06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1">
            <a:extLst>
              <a:ext uri="{FF2B5EF4-FFF2-40B4-BE49-F238E27FC236}">
                <a16:creationId xmlns:a16="http://schemas.microsoft.com/office/drawing/2014/main" id="{7AD82424-083B-4055-9A41-064AD240F3BF}"/>
              </a:ext>
            </a:extLst>
          </p:cNvPr>
          <p:cNvSpPr txBox="1">
            <a:spLocks/>
          </p:cNvSpPr>
          <p:nvPr/>
        </p:nvSpPr>
        <p:spPr>
          <a:xfrm>
            <a:off x="859608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CB04D-A735-49A0-BBF9-5285A2D32F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0A3E7282-1EAF-4147-922A-A888CE255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92787" y="6500552"/>
            <a:ext cx="441789" cy="182880"/>
          </a:xfrm>
          <a:prstGeom prst="rect">
            <a:avLst/>
          </a:prstGeom>
        </p:spPr>
      </p:pic>
      <p:sp>
        <p:nvSpPr>
          <p:cNvPr id="44" name="Title 18">
            <a:extLst>
              <a:ext uri="{FF2B5EF4-FFF2-40B4-BE49-F238E27FC236}">
                <a16:creationId xmlns:a16="http://schemas.microsoft.com/office/drawing/2014/main" id="{B85BC4B4-E525-4370-920A-A5B24B132DE4}"/>
              </a:ext>
            </a:extLst>
          </p:cNvPr>
          <p:cNvSpPr txBox="1">
            <a:spLocks/>
          </p:cNvSpPr>
          <p:nvPr/>
        </p:nvSpPr>
        <p:spPr>
          <a:xfrm>
            <a:off x="476641" y="57831"/>
            <a:ext cx="10261611" cy="870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" panose="020B0502040204020203" pitchFamily="34" charset="0"/>
              </a:rPr>
              <a:t>THE ANALYTICS IN THE BACKGROUND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1F0793-64FF-458F-B563-74373C57EDE9}"/>
              </a:ext>
            </a:extLst>
          </p:cNvPr>
          <p:cNvSpPr/>
          <p:nvPr/>
        </p:nvSpPr>
        <p:spPr>
          <a:xfrm>
            <a:off x="0" y="145265"/>
            <a:ext cx="333958" cy="695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78960F3-CA4F-4E60-8D2D-E9DAE0E54D0F}"/>
              </a:ext>
            </a:extLst>
          </p:cNvPr>
          <p:cNvSpPr/>
          <p:nvPr/>
        </p:nvSpPr>
        <p:spPr>
          <a:xfrm>
            <a:off x="12122150" y="6456874"/>
            <a:ext cx="69850" cy="2111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9C7BF-AC19-4DED-8412-0FBBD72CFE09}"/>
              </a:ext>
            </a:extLst>
          </p:cNvPr>
          <p:cNvSpPr txBox="1"/>
          <p:nvPr/>
        </p:nvSpPr>
        <p:spPr>
          <a:xfrm>
            <a:off x="2011357" y="2660568"/>
            <a:ext cx="2282729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Machine Learning based Aspect Classifier</a:t>
            </a:r>
            <a:endParaRPr kumimoji="0" lang="en-US" sz="13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939342-1BA6-4721-8A7E-19EE850F1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602" y="1457551"/>
            <a:ext cx="1120768" cy="11207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2EE678-4E52-4F94-B469-B1CEB6B7189E}"/>
              </a:ext>
            </a:extLst>
          </p:cNvPr>
          <p:cNvSpPr txBox="1"/>
          <p:nvPr/>
        </p:nvSpPr>
        <p:spPr>
          <a:xfrm>
            <a:off x="7510714" y="2660569"/>
            <a:ext cx="2850544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Brilllio</a:t>
            </a:r>
            <a:r>
              <a:rPr kumimoji="0" lang="en-US" sz="13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Aspect Based Sentiment Analysis Engine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5CB04-21EF-44B6-B50A-D5FBE059073C}"/>
              </a:ext>
            </a:extLst>
          </p:cNvPr>
          <p:cNvSpPr txBox="1"/>
          <p:nvPr/>
        </p:nvSpPr>
        <p:spPr>
          <a:xfrm>
            <a:off x="6695330" y="3360510"/>
            <a:ext cx="5118351" cy="21788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Sentiment attribution to each of the detected aspects: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Sentiment Classification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Sentiment scoring</a:t>
            </a:r>
          </a:p>
          <a:p>
            <a:pPr marL="457200" marR="0" lvl="1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Techniques: dependency parser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53989E-746D-48AA-9113-937987B343A8}"/>
              </a:ext>
            </a:extLst>
          </p:cNvPr>
          <p:cNvSpPr txBox="1"/>
          <p:nvPr/>
        </p:nvSpPr>
        <p:spPr>
          <a:xfrm>
            <a:off x="768590" y="3357703"/>
            <a:ext cx="5239830" cy="26097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Leveraging NLP techniques for the mapping of feedbacks to corresponding aspects: 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Multi-class entity classifier</a:t>
            </a:r>
          </a:p>
          <a:p>
            <a:pPr marL="742950" marR="0" lvl="1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Aspect mapping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Techniques: RNN, word embeddings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9C1846-BC74-4610-8413-3F4669F1331C}"/>
              </a:ext>
            </a:extLst>
          </p:cNvPr>
          <p:cNvSpPr/>
          <p:nvPr/>
        </p:nvSpPr>
        <p:spPr>
          <a:xfrm>
            <a:off x="476641" y="478159"/>
            <a:ext cx="8262128" cy="5590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Finding the sentiments pertaining to each aspect in the product</a:t>
            </a:r>
            <a:endParaRPr kumimoji="0" lang="en-I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405AE7-CB82-4964-AB33-EEE7B01FAC99}"/>
              </a:ext>
            </a:extLst>
          </p:cNvPr>
          <p:cNvCxnSpPr>
            <a:cxnSpLocks/>
          </p:cNvCxnSpPr>
          <p:nvPr/>
        </p:nvCxnSpPr>
        <p:spPr>
          <a:xfrm>
            <a:off x="6096000" y="1308541"/>
            <a:ext cx="0" cy="4572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D0D158C-A39A-4B59-B718-AB78F7AB0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980" y="1528716"/>
            <a:ext cx="1053484" cy="10534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39E770-4727-4191-BA5E-A0071F9A5872}"/>
              </a:ext>
            </a:extLst>
          </p:cNvPr>
          <p:cNvSpPr/>
          <p:nvPr/>
        </p:nvSpPr>
        <p:spPr>
          <a:xfrm>
            <a:off x="576790" y="5904016"/>
            <a:ext cx="1123688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Model Intelligence Enhancement techniques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Custom word embeddings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Adding unique terms with a particular aspect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Human-in-the-loop feedback mechanism within the tool to improve model results</a:t>
            </a:r>
          </a:p>
        </p:txBody>
      </p:sp>
    </p:spTree>
    <p:extLst>
      <p:ext uri="{BB962C8B-B14F-4D97-AF65-F5344CB8AC3E}">
        <p14:creationId xmlns:p14="http://schemas.microsoft.com/office/powerpoint/2010/main" val="400523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6D976E-15A2-4CF9-AF54-454B6D0D3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72" y="104621"/>
            <a:ext cx="11990679" cy="717453"/>
          </a:xfrm>
        </p:spPr>
        <p:txBody>
          <a:bodyPr>
            <a:normAutofit/>
          </a:bodyPr>
          <a:lstStyle/>
          <a:p>
            <a:r>
              <a:rPr lang="en-US" sz="2800" dirty="0"/>
              <a:t>CURRENT VS FUTURE STATE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CA78F244-C993-4F5D-BB30-ABD8DD0491DD}"/>
              </a:ext>
            </a:extLst>
          </p:cNvPr>
          <p:cNvSpPr txBox="1">
            <a:spLocks/>
          </p:cNvSpPr>
          <p:nvPr/>
        </p:nvSpPr>
        <p:spPr>
          <a:xfrm>
            <a:off x="0" y="650030"/>
            <a:ext cx="2546394" cy="430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 THE CURRENT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502DAD0-1A58-40EE-8C52-2D6F670651EF}"/>
              </a:ext>
            </a:extLst>
          </p:cNvPr>
          <p:cNvGrpSpPr/>
          <p:nvPr/>
        </p:nvGrpSpPr>
        <p:grpSpPr>
          <a:xfrm>
            <a:off x="59632" y="1072053"/>
            <a:ext cx="2303890" cy="5785947"/>
            <a:chOff x="59632" y="1072053"/>
            <a:chExt cx="2303890" cy="5785947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C7EB89B-ED7C-4639-9B9E-BAFF695DC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634" y="1072053"/>
              <a:ext cx="2303888" cy="5785947"/>
            </a:xfrm>
            <a:prstGeom prst="rect">
              <a:avLst/>
            </a:prstGeom>
            <a:ln>
              <a:noFill/>
            </a:ln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22575DC-14A7-407E-812E-479F1E165BDD}"/>
                </a:ext>
              </a:extLst>
            </p:cNvPr>
            <p:cNvSpPr txBox="1"/>
            <p:nvPr/>
          </p:nvSpPr>
          <p:spPr>
            <a:xfrm>
              <a:off x="59632" y="1079245"/>
              <a:ext cx="2303889" cy="2462213"/>
            </a:xfrm>
            <a:prstGeom prst="rect">
              <a:avLst/>
            </a:prstGeom>
            <a:solidFill>
              <a:schemeClr val="tx2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1.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Business user is looking for information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User creates request for new ad-hoc report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B4F3669-DA57-4387-8C3C-60B419F936EB}"/>
              </a:ext>
            </a:extLst>
          </p:cNvPr>
          <p:cNvGrpSpPr/>
          <p:nvPr/>
        </p:nvGrpSpPr>
        <p:grpSpPr>
          <a:xfrm>
            <a:off x="2478445" y="1079245"/>
            <a:ext cx="2320660" cy="5773489"/>
            <a:chOff x="2478445" y="1079245"/>
            <a:chExt cx="2320660" cy="5773489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ED4F71B-9864-4632-8718-A6B820C36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78445" y="1080485"/>
              <a:ext cx="2320660" cy="5772249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DC4A087-B6B4-44B7-9BAB-A4C7257B2470}"/>
                </a:ext>
              </a:extLst>
            </p:cNvPr>
            <p:cNvSpPr txBox="1"/>
            <p:nvPr/>
          </p:nvSpPr>
          <p:spPr>
            <a:xfrm>
              <a:off x="2494620" y="1079245"/>
              <a:ext cx="2304288" cy="2459736"/>
            </a:xfrm>
            <a:prstGeom prst="rect">
              <a:avLst/>
            </a:prstGeom>
            <a:solidFill>
              <a:schemeClr val="tx2">
                <a:alpha val="7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bg1"/>
                  </a:solidFill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2.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BI Team needs to gather requirements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BI Team spends time with business user to understand what insights they seek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9CD6B56-6038-49E3-A185-6ACA1757B213}"/>
              </a:ext>
            </a:extLst>
          </p:cNvPr>
          <p:cNvGrpSpPr/>
          <p:nvPr/>
        </p:nvGrpSpPr>
        <p:grpSpPr>
          <a:xfrm>
            <a:off x="4930598" y="1072052"/>
            <a:ext cx="2304288" cy="5788711"/>
            <a:chOff x="4930598" y="1072052"/>
            <a:chExt cx="2304288" cy="5788711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630EB41-D587-4280-8A26-FB288F748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30795" y="1072052"/>
              <a:ext cx="2303894" cy="578871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A16950-18D2-4B21-8358-B1479DECB7FF}"/>
                </a:ext>
              </a:extLst>
            </p:cNvPr>
            <p:cNvSpPr txBox="1"/>
            <p:nvPr/>
          </p:nvSpPr>
          <p:spPr>
            <a:xfrm>
              <a:off x="4930598" y="1072052"/>
              <a:ext cx="2304288" cy="2462213"/>
            </a:xfrm>
            <a:prstGeom prst="rect">
              <a:avLst/>
            </a:prstGeom>
            <a:solidFill>
              <a:schemeClr val="tx2">
                <a:alpha val="7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bg1"/>
                  </a:solidFill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3.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Data preparation &amp; model to be built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Data engineering team works on  data prep and semantic model development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78978A9-3AD2-4C12-B6AF-378C7BDFDCB6}"/>
              </a:ext>
            </a:extLst>
          </p:cNvPr>
          <p:cNvGrpSpPr/>
          <p:nvPr/>
        </p:nvGrpSpPr>
        <p:grpSpPr>
          <a:xfrm>
            <a:off x="7366379" y="1074815"/>
            <a:ext cx="2303898" cy="5777919"/>
            <a:chOff x="7366379" y="1074815"/>
            <a:chExt cx="2303898" cy="5777919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0DD45CE-C5A2-4E48-84DD-10CEEE4425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66379" y="1074815"/>
              <a:ext cx="2303898" cy="5777919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CDE0662-CF81-4E81-AB0B-0DC8235FF5D5}"/>
                </a:ext>
              </a:extLst>
            </p:cNvPr>
            <p:cNvSpPr txBox="1"/>
            <p:nvPr/>
          </p:nvSpPr>
          <p:spPr>
            <a:xfrm>
              <a:off x="7366388" y="1085423"/>
              <a:ext cx="2303889" cy="2369880"/>
            </a:xfrm>
            <a:prstGeom prst="rect">
              <a:avLst/>
            </a:prstGeom>
            <a:solidFill>
              <a:schemeClr val="tx2">
                <a:alpha val="7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bg1"/>
                  </a:solidFill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4.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Report build &amp; publish                                                                          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BI Report development and deployment takes few weeks/months to develop depending on the complexity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305236-4610-46B5-97FE-D18B12BAA5B8}"/>
              </a:ext>
            </a:extLst>
          </p:cNvPr>
          <p:cNvGrpSpPr/>
          <p:nvPr/>
        </p:nvGrpSpPr>
        <p:grpSpPr>
          <a:xfrm>
            <a:off x="9801766" y="1072052"/>
            <a:ext cx="2304094" cy="5788711"/>
            <a:chOff x="9801766" y="1072052"/>
            <a:chExt cx="2304094" cy="5788711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10AB000-464B-461F-9D65-27DE6E99D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01963" y="1072052"/>
              <a:ext cx="2303897" cy="578871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FC8EE2-D870-4312-A813-D05429C414C1}"/>
                </a:ext>
              </a:extLst>
            </p:cNvPr>
            <p:cNvSpPr txBox="1"/>
            <p:nvPr/>
          </p:nvSpPr>
          <p:spPr>
            <a:xfrm>
              <a:off x="9801766" y="1079245"/>
              <a:ext cx="2303889" cy="2462213"/>
            </a:xfrm>
            <a:prstGeom prst="rect">
              <a:avLst/>
            </a:prstGeom>
            <a:solidFill>
              <a:schemeClr val="tx2">
                <a:alpha val="7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bg1"/>
                  </a:solidFill>
                  <a:latin typeface="Century Gothic" panose="020B0502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5.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Future changes in business requirements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The answers business users seek from their data rapidly evolves 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CBEB697-EFA0-47E2-97FC-15D75BD80BFE}"/>
              </a:ext>
            </a:extLst>
          </p:cNvPr>
          <p:cNvGrpSpPr/>
          <p:nvPr/>
        </p:nvGrpSpPr>
        <p:grpSpPr>
          <a:xfrm>
            <a:off x="0" y="3518532"/>
            <a:ext cx="12198338" cy="3807232"/>
            <a:chOff x="0" y="3598044"/>
            <a:chExt cx="12198338" cy="380723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CB21F1C-87DA-4257-B734-49FAD194155D}"/>
                </a:ext>
              </a:extLst>
            </p:cNvPr>
            <p:cNvGrpSpPr/>
            <p:nvPr/>
          </p:nvGrpSpPr>
          <p:grpSpPr>
            <a:xfrm>
              <a:off x="0" y="3598044"/>
              <a:ext cx="12192000" cy="3807232"/>
              <a:chOff x="27700" y="-4316784"/>
              <a:chExt cx="12192000" cy="3807232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610354A9-8F75-42EC-B0DC-E8B9C6ED7628}"/>
                  </a:ext>
                </a:extLst>
              </p:cNvPr>
              <p:cNvGrpSpPr/>
              <p:nvPr/>
            </p:nvGrpSpPr>
            <p:grpSpPr>
              <a:xfrm>
                <a:off x="27700" y="-4316784"/>
                <a:ext cx="12192000" cy="3807232"/>
                <a:chOff x="4224" y="3139894"/>
                <a:chExt cx="12192000" cy="3807232"/>
              </a:xfrm>
            </p:grpSpPr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57CC4FF4-2342-4BF3-8C72-0371D1015768}"/>
                    </a:ext>
                  </a:extLst>
                </p:cNvPr>
                <p:cNvGrpSpPr/>
                <p:nvPr/>
              </p:nvGrpSpPr>
              <p:grpSpPr>
                <a:xfrm>
                  <a:off x="312420" y="3688449"/>
                  <a:ext cx="11463944" cy="461665"/>
                  <a:chOff x="1940567" y="-612781"/>
                  <a:chExt cx="7729710" cy="461665"/>
                </a:xfrm>
              </p:grpSpPr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DC2669F9-BD82-4B0E-9BEC-4C7AEC4ADF9F}"/>
                      </a:ext>
                    </a:extLst>
                  </p:cNvPr>
                  <p:cNvSpPr txBox="1"/>
                  <p:nvPr/>
                </p:nvSpPr>
                <p:spPr>
                  <a:xfrm>
                    <a:off x="5134848" y="-612781"/>
                    <a:ext cx="136316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Helvetica Neue Thin" panose="020B0403020202020204" pitchFamily="34" charset="0"/>
                        <a:cs typeface="+mn-cs"/>
                      </a:rPr>
                      <a:t>12-32 Weeks</a:t>
                    </a:r>
                  </a:p>
                </p:txBody>
              </p: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CF51A947-50F5-4736-AA1D-D14FDBCABD22}"/>
                      </a:ext>
                    </a:extLst>
                  </p:cNvPr>
                  <p:cNvCxnSpPr/>
                  <p:nvPr/>
                </p:nvCxnSpPr>
                <p:spPr>
                  <a:xfrm>
                    <a:off x="1940567" y="-188793"/>
                    <a:ext cx="7729710" cy="0"/>
                  </a:xfrm>
                  <a:prstGeom prst="straightConnector1">
                    <a:avLst/>
                  </a:prstGeom>
                  <a:ln w="63500">
                    <a:solidFill>
                      <a:schemeClr val="bg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E915492-CE15-4255-BC8B-01924C58160D}"/>
                    </a:ext>
                  </a:extLst>
                </p:cNvPr>
                <p:cNvSpPr/>
                <p:nvPr/>
              </p:nvSpPr>
              <p:spPr>
                <a:xfrm>
                  <a:off x="4224" y="3139894"/>
                  <a:ext cx="12192000" cy="3807232"/>
                </a:xfrm>
                <a:prstGeom prst="rect">
                  <a:avLst/>
                </a:prstGeom>
                <a:solidFill>
                  <a:schemeClr val="tx1">
                    <a:alpha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Title 1">
                  <a:extLst>
                    <a:ext uri="{FF2B5EF4-FFF2-40B4-BE49-F238E27FC236}">
                      <a16:creationId xmlns:a16="http://schemas.microsoft.com/office/drawing/2014/main" id="{B1BC07D0-9360-4A8A-8FF7-BE2DC342574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5739" y="3162580"/>
                  <a:ext cx="2546394" cy="43045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j-ea"/>
                      <a:cs typeface="+mj-cs"/>
                    </a:rPr>
                    <a:t> THE FUTURE</a:t>
                  </a:r>
                </a:p>
              </p:txBody>
            </p: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F7BF3247-48B8-4596-A260-B8E148B44D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9853" y="4500291"/>
                  <a:ext cx="793676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95000"/>
                    </a:schemeClr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A8152CE1-1A75-47F1-BFD4-1D67B7BA60AC}"/>
                    </a:ext>
                  </a:extLst>
                </p:cNvPr>
                <p:cNvSpPr txBox="1"/>
                <p:nvPr/>
              </p:nvSpPr>
              <p:spPr>
                <a:xfrm>
                  <a:off x="2656756" y="5103030"/>
                  <a:ext cx="198061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rPr>
                    <a:t>The question is analyzed by </a:t>
                  </a:r>
                  <a:r>
                    <a:rPr kumimoji="0" lang="en-US" sz="16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2D05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rPr>
                    <a:t>DHI</a:t>
                  </a:r>
                </a:p>
              </p:txBody>
            </p: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28F2E6E6-7D2D-4A21-834D-1EAD6EDE8EDB}"/>
                    </a:ext>
                  </a:extLst>
                </p:cNvPr>
                <p:cNvGrpSpPr/>
                <p:nvPr/>
              </p:nvGrpSpPr>
              <p:grpSpPr>
                <a:xfrm>
                  <a:off x="4934822" y="3873217"/>
                  <a:ext cx="6852035" cy="2291767"/>
                  <a:chOff x="4934822" y="3873217"/>
                  <a:chExt cx="6852035" cy="2291767"/>
                </a:xfrm>
              </p:grpSpPr>
              <p:pic>
                <p:nvPicPr>
                  <p:cNvPr id="145" name="Picture 144">
                    <a:extLst>
                      <a:ext uri="{FF2B5EF4-FFF2-40B4-BE49-F238E27FC236}">
                        <a16:creationId xmlns:a16="http://schemas.microsoft.com/office/drawing/2014/main" id="{3C0E158D-86DF-4575-80E0-A431CC35F9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screen">
                    <a:lum bright="70000" contrast="-70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0482908" y="3873217"/>
                    <a:ext cx="1303949" cy="1098478"/>
                  </a:xfrm>
                  <a:prstGeom prst="rect">
                    <a:avLst/>
                  </a:prstGeom>
                </p:spPr>
              </p:pic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4DC39E4B-4D5F-4239-878A-69E4C19CA9C2}"/>
                      </a:ext>
                    </a:extLst>
                  </p:cNvPr>
                  <p:cNvSpPr txBox="1"/>
                  <p:nvPr/>
                </p:nvSpPr>
                <p:spPr>
                  <a:xfrm>
                    <a:off x="4934822" y="5087766"/>
                    <a:ext cx="2269625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92D050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rPr>
                      <a:t>DHI</a:t>
                    </a:r>
                    <a:r>
                      <a: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rPr>
                      <a:t> searches through the Database to find the relevant information</a:t>
                    </a:r>
                  </a:p>
                </p:txBody>
              </p:sp>
            </p:grp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0D94652D-5569-4BAB-BBD5-8FA357F9FDA4}"/>
                    </a:ext>
                  </a:extLst>
                </p:cNvPr>
                <p:cNvSpPr txBox="1"/>
                <p:nvPr/>
              </p:nvSpPr>
              <p:spPr>
                <a:xfrm>
                  <a:off x="7248844" y="5088353"/>
                  <a:ext cx="241592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2D05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rPr>
                    <a:t>DHI</a:t>
                  </a: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rPr>
                    <a:t> converts the data into visuals that rapidly provide answers </a:t>
                  </a:r>
                </a:p>
              </p:txBody>
            </p: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A9C445DD-209D-43C7-84A4-3C9E75757DD3}"/>
                    </a:ext>
                  </a:extLst>
                </p:cNvPr>
                <p:cNvGrpSpPr/>
                <p:nvPr/>
              </p:nvGrpSpPr>
              <p:grpSpPr>
                <a:xfrm>
                  <a:off x="127100" y="3682500"/>
                  <a:ext cx="6815591" cy="2476278"/>
                  <a:chOff x="127100" y="3682500"/>
                  <a:chExt cx="6815591" cy="2476278"/>
                </a:xfrm>
              </p:grpSpPr>
              <p:pic>
                <p:nvPicPr>
                  <p:cNvPr id="143" name="Picture 142">
                    <a:extLst>
                      <a:ext uri="{FF2B5EF4-FFF2-40B4-BE49-F238E27FC236}">
                        <a16:creationId xmlns:a16="http://schemas.microsoft.com/office/drawing/2014/main" id="{F7664550-A89E-4FC9-B592-1D4DE0BD57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 cstate="screen">
                    <a:lum bright="70000" contrast="-70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5161452" y="3682500"/>
                    <a:ext cx="1781239" cy="1371599"/>
                  </a:xfrm>
                  <a:prstGeom prst="rect">
                    <a:avLst/>
                  </a:prstGeom>
                </p:spPr>
              </p:pic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B8C774EC-B7D9-4E20-9FD5-2A11C88E2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27100" y="5081560"/>
                    <a:ext cx="1923927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rPr>
                      <a:t>Business User asks </a:t>
                    </a:r>
                    <a:r>
                      <a:rPr kumimoji="0" lang="en-US" sz="16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92D050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rPr>
                      <a:t>DHI </a:t>
                    </a:r>
                    <a:r>
                      <a:rPr kumimoji="0" lang="en-US" sz="16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rPr>
                      <a:t>a question in natural language (text/voice)</a:t>
                    </a:r>
                    <a:endParaRPr kumimoji="0" lang="en-US" sz="16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92D05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72" name="Picture 2" descr="Image result for semantic model icon">
                <a:extLst>
                  <a:ext uri="{FF2B5EF4-FFF2-40B4-BE49-F238E27FC236}">
                    <a16:creationId xmlns:a16="http://schemas.microsoft.com/office/drawing/2014/main" id="{DFAF1FB0-CEE8-49D0-8D26-CC7B538BB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screen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88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8079" y="-3499759"/>
                <a:ext cx="1008260" cy="10082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5" y="4341313"/>
              <a:ext cx="1066488" cy="1066488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B480B93-D11A-4D17-9198-AE26EA3DEA26}"/>
                </a:ext>
              </a:extLst>
            </p:cNvPr>
            <p:cNvCxnSpPr>
              <a:cxnSpLocks/>
            </p:cNvCxnSpPr>
            <p:nvPr/>
          </p:nvCxnSpPr>
          <p:spPr>
            <a:xfrm>
              <a:off x="1941092" y="4951817"/>
              <a:ext cx="793676" cy="0"/>
            </a:xfrm>
            <a:prstGeom prst="straightConnector1">
              <a:avLst/>
            </a:prstGeom>
            <a:ln w="12700">
              <a:solidFill>
                <a:schemeClr val="bg1">
                  <a:lumMod val="9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75A73EF-5D90-4168-83FB-313FB8DEBB66}"/>
                </a:ext>
              </a:extLst>
            </p:cNvPr>
            <p:cNvCxnSpPr>
              <a:cxnSpLocks/>
            </p:cNvCxnSpPr>
            <p:nvPr/>
          </p:nvCxnSpPr>
          <p:spPr>
            <a:xfrm>
              <a:off x="6791387" y="4951817"/>
              <a:ext cx="793676" cy="0"/>
            </a:xfrm>
            <a:prstGeom prst="straightConnector1">
              <a:avLst/>
            </a:prstGeom>
            <a:ln w="12700">
              <a:solidFill>
                <a:schemeClr val="bg1">
                  <a:lumMod val="9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D1CA1AE-DE56-4929-850C-D237047D17FD}"/>
                </a:ext>
              </a:extLst>
            </p:cNvPr>
            <p:cNvCxnSpPr>
              <a:cxnSpLocks/>
            </p:cNvCxnSpPr>
            <p:nvPr/>
          </p:nvCxnSpPr>
          <p:spPr>
            <a:xfrm>
              <a:off x="9368939" y="4958445"/>
              <a:ext cx="793676" cy="0"/>
            </a:xfrm>
            <a:prstGeom prst="straightConnector1">
              <a:avLst/>
            </a:prstGeom>
            <a:ln w="12700">
              <a:solidFill>
                <a:schemeClr val="bg1">
                  <a:lumMod val="9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 descr="Presentation with pie chart">
              <a:extLst>
                <a:ext uri="{FF2B5EF4-FFF2-40B4-BE49-F238E27FC236}">
                  <a16:creationId xmlns:a16="http://schemas.microsoft.com/office/drawing/2014/main" id="{1DAE99FA-BF5B-4CC4-AFD9-4BFFFC144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7990614" y="4370432"/>
              <a:ext cx="1079293" cy="107929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712CADF-4750-470C-BD9D-A84EFB386763}"/>
                </a:ext>
              </a:extLst>
            </p:cNvPr>
            <p:cNvSpPr txBox="1"/>
            <p:nvPr/>
          </p:nvSpPr>
          <p:spPr>
            <a:xfrm>
              <a:off x="9782411" y="5553127"/>
              <a:ext cx="241592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Users can craft their own stories on </a:t>
              </a: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DHI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 and change their story as often as they change their mind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32631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1">
            <a:extLst>
              <a:ext uri="{FF2B5EF4-FFF2-40B4-BE49-F238E27FC236}">
                <a16:creationId xmlns:a16="http://schemas.microsoft.com/office/drawing/2014/main" id="{7AD82424-083B-4055-9A41-064AD240F3BF}"/>
              </a:ext>
            </a:extLst>
          </p:cNvPr>
          <p:cNvSpPr txBox="1">
            <a:spLocks/>
          </p:cNvSpPr>
          <p:nvPr/>
        </p:nvSpPr>
        <p:spPr>
          <a:xfrm>
            <a:off x="859608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3CB04D-A735-49A0-BBF9-5285A2D32F9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0A3E7282-1EAF-4147-922A-A888CE255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92787" y="6500552"/>
            <a:ext cx="441789" cy="182880"/>
          </a:xfrm>
          <a:prstGeom prst="rect">
            <a:avLst/>
          </a:prstGeom>
        </p:spPr>
      </p:pic>
      <p:sp>
        <p:nvSpPr>
          <p:cNvPr id="44" name="Title 18">
            <a:extLst>
              <a:ext uri="{FF2B5EF4-FFF2-40B4-BE49-F238E27FC236}">
                <a16:creationId xmlns:a16="http://schemas.microsoft.com/office/drawing/2014/main" id="{B85BC4B4-E525-4370-920A-A5B24B132DE4}"/>
              </a:ext>
            </a:extLst>
          </p:cNvPr>
          <p:cNvSpPr txBox="1">
            <a:spLocks/>
          </p:cNvSpPr>
          <p:nvPr/>
        </p:nvSpPr>
        <p:spPr>
          <a:xfrm>
            <a:off x="476641" y="57831"/>
            <a:ext cx="10261611" cy="870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rPr>
              <a:t>HOW IT WORKS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1F0793-64FF-458F-B563-74373C57EDE9}"/>
              </a:ext>
            </a:extLst>
          </p:cNvPr>
          <p:cNvSpPr/>
          <p:nvPr/>
        </p:nvSpPr>
        <p:spPr>
          <a:xfrm>
            <a:off x="0" y="145265"/>
            <a:ext cx="333958" cy="695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78960F3-CA4F-4E60-8D2D-E9DAE0E54D0F}"/>
              </a:ext>
            </a:extLst>
          </p:cNvPr>
          <p:cNvSpPr/>
          <p:nvPr/>
        </p:nvSpPr>
        <p:spPr>
          <a:xfrm>
            <a:off x="12122150" y="6456874"/>
            <a:ext cx="69850" cy="2111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2056" name="Picture 8" descr="Image result for business professional icon">
            <a:extLst>
              <a:ext uri="{FF2B5EF4-FFF2-40B4-BE49-F238E27FC236}">
                <a16:creationId xmlns:a16="http://schemas.microsoft.com/office/drawing/2014/main" id="{FDCEC9EF-9754-4A10-B8AD-F735FCCF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21" y="1315064"/>
            <a:ext cx="1101213" cy="110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B723ED-72C6-4813-9F2F-C4CCC345541A}"/>
              </a:ext>
            </a:extLst>
          </p:cNvPr>
          <p:cNvSpPr txBox="1"/>
          <p:nvPr/>
        </p:nvSpPr>
        <p:spPr>
          <a:xfrm>
            <a:off x="299070" y="2416277"/>
            <a:ext cx="123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entury Gothic" panose="020B0502020202020204" pitchFamily="34" charset="0"/>
              </a:rPr>
              <a:t>Max searches for a query on DHI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E24AE52-525E-41FD-8334-A0A22B7D081D}"/>
              </a:ext>
            </a:extLst>
          </p:cNvPr>
          <p:cNvSpPr/>
          <p:nvPr/>
        </p:nvSpPr>
        <p:spPr>
          <a:xfrm>
            <a:off x="1656731" y="1863470"/>
            <a:ext cx="874904" cy="37608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483F47-9A33-4B98-B935-13CD359EEB4C}"/>
              </a:ext>
            </a:extLst>
          </p:cNvPr>
          <p:cNvSpPr txBox="1"/>
          <p:nvPr/>
        </p:nvSpPr>
        <p:spPr>
          <a:xfrm>
            <a:off x="1597571" y="1315064"/>
            <a:ext cx="1101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Century Gothic" panose="020B0502020202020204" pitchFamily="34" charset="0"/>
              </a:rPr>
              <a:t>Voice or text input</a:t>
            </a:r>
          </a:p>
        </p:txBody>
      </p:sp>
      <p:pic>
        <p:nvPicPr>
          <p:cNvPr id="2058" name="Picture 10" descr="Image result for machine readable icon">
            <a:extLst>
              <a:ext uri="{FF2B5EF4-FFF2-40B4-BE49-F238E27FC236}">
                <a16:creationId xmlns:a16="http://schemas.microsoft.com/office/drawing/2014/main" id="{6546D20F-712E-4389-97FB-E5C8AE6CB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598" y="1824037"/>
            <a:ext cx="437451" cy="4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9FF5FB-4C9B-4A98-A47B-612BA7AF10E4}"/>
              </a:ext>
            </a:extLst>
          </p:cNvPr>
          <p:cNvSpPr txBox="1"/>
          <p:nvPr/>
        </p:nvSpPr>
        <p:spPr>
          <a:xfrm>
            <a:off x="2075120" y="2350017"/>
            <a:ext cx="1341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entury Gothic" panose="020B0502020202020204" pitchFamily="34" charset="0"/>
              </a:rPr>
              <a:t>Query converted to a machine-readable format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9E72C91-EA8C-4E21-A023-15202A8ED3D2}"/>
              </a:ext>
            </a:extLst>
          </p:cNvPr>
          <p:cNvSpPr/>
          <p:nvPr/>
        </p:nvSpPr>
        <p:spPr>
          <a:xfrm>
            <a:off x="476641" y="3914815"/>
            <a:ext cx="8514736" cy="255285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31A8514-A37F-44EA-9A4A-B4ED5262455B}"/>
              </a:ext>
            </a:extLst>
          </p:cNvPr>
          <p:cNvSpPr/>
          <p:nvPr/>
        </p:nvSpPr>
        <p:spPr>
          <a:xfrm rot="5400000">
            <a:off x="2274341" y="3156587"/>
            <a:ext cx="969440" cy="38761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AA361D-F1A3-4D8A-B557-19B15C7C0F71}"/>
              </a:ext>
            </a:extLst>
          </p:cNvPr>
          <p:cNvSpPr txBox="1"/>
          <p:nvPr/>
        </p:nvSpPr>
        <p:spPr>
          <a:xfrm>
            <a:off x="860401" y="3588894"/>
            <a:ext cx="159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latin typeface="Century Gothic" panose="020B0502020202020204" pitchFamily="34" charset="0"/>
              </a:rPr>
              <a:t>QUERY ANALYSER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5E3C1C-A96A-4BD6-B782-6504A0B0A0FE}"/>
              </a:ext>
            </a:extLst>
          </p:cNvPr>
          <p:cNvSpPr txBox="1"/>
          <p:nvPr/>
        </p:nvSpPr>
        <p:spPr>
          <a:xfrm>
            <a:off x="5218366" y="3655154"/>
            <a:ext cx="4076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Century Gothic" panose="020B0502020202020204" pitchFamily="34" charset="0"/>
              </a:rPr>
              <a:t>Query intelligently optimized for ETL context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74E384-73BD-4B88-BCCA-B246E890AB21}"/>
              </a:ext>
            </a:extLst>
          </p:cNvPr>
          <p:cNvSpPr/>
          <p:nvPr/>
        </p:nvSpPr>
        <p:spPr>
          <a:xfrm>
            <a:off x="722749" y="4227280"/>
            <a:ext cx="275303" cy="27699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7F9F49A-90B4-4D8B-A348-3E7E1A1D1A08}"/>
              </a:ext>
            </a:extLst>
          </p:cNvPr>
          <p:cNvSpPr/>
          <p:nvPr/>
        </p:nvSpPr>
        <p:spPr>
          <a:xfrm>
            <a:off x="722749" y="4567878"/>
            <a:ext cx="275303" cy="27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6ECB04C-8482-4F8D-8D19-951D3CF0DC9D}"/>
              </a:ext>
            </a:extLst>
          </p:cNvPr>
          <p:cNvSpPr/>
          <p:nvPr/>
        </p:nvSpPr>
        <p:spPr>
          <a:xfrm>
            <a:off x="722749" y="4917153"/>
            <a:ext cx="275303" cy="27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578448E-06F1-475F-93B9-542D4426B806}"/>
              </a:ext>
            </a:extLst>
          </p:cNvPr>
          <p:cNvSpPr/>
          <p:nvPr/>
        </p:nvSpPr>
        <p:spPr>
          <a:xfrm>
            <a:off x="722748" y="5243074"/>
            <a:ext cx="275303" cy="27699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BEFE31E-3B67-481C-AD45-36BFD1E8C5BC}"/>
              </a:ext>
            </a:extLst>
          </p:cNvPr>
          <p:cNvSpPr/>
          <p:nvPr/>
        </p:nvSpPr>
        <p:spPr>
          <a:xfrm>
            <a:off x="722748" y="5567781"/>
            <a:ext cx="275303" cy="27699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9A5A6A-5081-4F17-9E24-145179AF7D80}"/>
              </a:ext>
            </a:extLst>
          </p:cNvPr>
          <p:cNvSpPr/>
          <p:nvPr/>
        </p:nvSpPr>
        <p:spPr>
          <a:xfrm>
            <a:off x="722748" y="5897125"/>
            <a:ext cx="275303" cy="27699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9CDE7616-5D33-432C-8301-DA48CC7B7565}"/>
              </a:ext>
            </a:extLst>
          </p:cNvPr>
          <p:cNvSpPr/>
          <p:nvPr/>
        </p:nvSpPr>
        <p:spPr>
          <a:xfrm>
            <a:off x="1513618" y="4281068"/>
            <a:ext cx="2006333" cy="784120"/>
          </a:xfrm>
          <a:prstGeom prst="flowChartProcess">
            <a:avLst/>
          </a:prstGeom>
          <a:solidFill>
            <a:srgbClr val="0080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Retrieve and incorporate </a:t>
            </a:r>
            <a:r>
              <a:rPr lang="en-US" sz="12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user preferences</a:t>
            </a:r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02E906DB-5E30-47D3-9C56-484DF5D87F8A}"/>
              </a:ext>
            </a:extLst>
          </p:cNvPr>
          <p:cNvSpPr/>
          <p:nvPr/>
        </p:nvSpPr>
        <p:spPr>
          <a:xfrm>
            <a:off x="1513617" y="5290830"/>
            <a:ext cx="2006333" cy="784120"/>
          </a:xfrm>
          <a:prstGeom prst="flowChartProcess">
            <a:avLst/>
          </a:prstGeom>
          <a:solidFill>
            <a:srgbClr val="0080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Decode grammar rules</a:t>
            </a: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7BE7ECA1-F92E-4ACD-98A8-7A8D2BE74445}"/>
              </a:ext>
            </a:extLst>
          </p:cNvPr>
          <p:cNvSpPr/>
          <p:nvPr/>
        </p:nvSpPr>
        <p:spPr>
          <a:xfrm>
            <a:off x="3878197" y="4287058"/>
            <a:ext cx="2006333" cy="784120"/>
          </a:xfrm>
          <a:prstGeom prst="flowChartProcess">
            <a:avLst/>
          </a:prstGeom>
          <a:solidFill>
            <a:srgbClr val="0080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Handle exceptions 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and</a:t>
            </a:r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ambiguity </a:t>
            </a:r>
          </a:p>
        </p:txBody>
      </p: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E72DD259-8D06-408C-ABB0-80B023639753}"/>
              </a:ext>
            </a:extLst>
          </p:cNvPr>
          <p:cNvSpPr/>
          <p:nvPr/>
        </p:nvSpPr>
        <p:spPr>
          <a:xfrm>
            <a:off x="3878196" y="5296820"/>
            <a:ext cx="2006333" cy="784120"/>
          </a:xfrm>
          <a:prstGeom prst="flowChartProcess">
            <a:avLst/>
          </a:prstGeom>
          <a:solidFill>
            <a:srgbClr val="0080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Retrieve and incorporate </a:t>
            </a:r>
            <a:r>
              <a:rPr lang="en-US" sz="12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“knowledge” </a:t>
            </a: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695E9D6D-CAC7-4ADA-9978-859F5DD5B4A3}"/>
              </a:ext>
            </a:extLst>
          </p:cNvPr>
          <p:cNvSpPr/>
          <p:nvPr/>
        </p:nvSpPr>
        <p:spPr>
          <a:xfrm>
            <a:off x="6253319" y="4287058"/>
            <a:ext cx="2006333" cy="784120"/>
          </a:xfrm>
          <a:prstGeom prst="flowChartProcess">
            <a:avLst/>
          </a:prstGeom>
          <a:solidFill>
            <a:srgbClr val="0080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Identify lexical patterns 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and</a:t>
            </a:r>
            <a:r>
              <a:rPr lang="en-US" sz="12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 decipher meaning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8A3A0415-D9FC-4ABB-A246-D1E5BD672B3B}"/>
              </a:ext>
            </a:extLst>
          </p:cNvPr>
          <p:cNvSpPr/>
          <p:nvPr/>
        </p:nvSpPr>
        <p:spPr>
          <a:xfrm>
            <a:off x="6253318" y="5296820"/>
            <a:ext cx="2006333" cy="784120"/>
          </a:xfrm>
          <a:prstGeom prst="flowChartProcess">
            <a:avLst/>
          </a:prstGeom>
          <a:solidFill>
            <a:srgbClr val="0080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Decipher context 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and accurately </a:t>
            </a:r>
            <a:r>
              <a:rPr lang="en-US" sz="12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identify query variables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99430F-12E1-4065-B7A6-DC98EDD96EBC}"/>
              </a:ext>
            </a:extLst>
          </p:cNvPr>
          <p:cNvCxnSpPr>
            <a:endCxn id="30" idx="1"/>
          </p:cNvCxnSpPr>
          <p:nvPr/>
        </p:nvCxnSpPr>
        <p:spPr>
          <a:xfrm flipV="1">
            <a:off x="3519950" y="4679118"/>
            <a:ext cx="3582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A52457-5429-4A21-A2A7-33935D4C822B}"/>
              </a:ext>
            </a:extLst>
          </p:cNvPr>
          <p:cNvCxnSpPr/>
          <p:nvPr/>
        </p:nvCxnSpPr>
        <p:spPr>
          <a:xfrm flipV="1">
            <a:off x="3519950" y="5657428"/>
            <a:ext cx="3582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A16CAC-0C06-4394-8712-C562D8478325}"/>
              </a:ext>
            </a:extLst>
          </p:cNvPr>
          <p:cNvCxnSpPr/>
          <p:nvPr/>
        </p:nvCxnSpPr>
        <p:spPr>
          <a:xfrm flipV="1">
            <a:off x="5895071" y="4673128"/>
            <a:ext cx="3582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DB8080A-55C5-437D-9F54-6EFB3B25A6CF}"/>
              </a:ext>
            </a:extLst>
          </p:cNvPr>
          <p:cNvCxnSpPr/>
          <p:nvPr/>
        </p:nvCxnSpPr>
        <p:spPr>
          <a:xfrm flipV="1">
            <a:off x="5884529" y="5694337"/>
            <a:ext cx="3582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9CC20D-AD58-4E58-A050-9729AF09D7B8}"/>
              </a:ext>
            </a:extLst>
          </p:cNvPr>
          <p:cNvCxnSpPr>
            <a:endCxn id="28" idx="0"/>
          </p:cNvCxnSpPr>
          <p:nvPr/>
        </p:nvCxnSpPr>
        <p:spPr>
          <a:xfrm>
            <a:off x="2516783" y="5065188"/>
            <a:ext cx="1" cy="2256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B4077F-C7AE-4DEE-9743-0F56F0764864}"/>
              </a:ext>
            </a:extLst>
          </p:cNvPr>
          <p:cNvCxnSpPr>
            <a:cxnSpLocks/>
          </p:cNvCxnSpPr>
          <p:nvPr/>
        </p:nvCxnSpPr>
        <p:spPr>
          <a:xfrm>
            <a:off x="4881362" y="5077779"/>
            <a:ext cx="1" cy="2256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E4F7CF-5F20-474D-9FBA-D6190ACF1E77}"/>
              </a:ext>
            </a:extLst>
          </p:cNvPr>
          <p:cNvCxnSpPr>
            <a:cxnSpLocks/>
          </p:cNvCxnSpPr>
          <p:nvPr/>
        </p:nvCxnSpPr>
        <p:spPr>
          <a:xfrm>
            <a:off x="7245940" y="5065188"/>
            <a:ext cx="1" cy="2256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Image result for database icon">
            <a:extLst>
              <a:ext uri="{FF2B5EF4-FFF2-40B4-BE49-F238E27FC236}">
                <a16:creationId xmlns:a16="http://schemas.microsoft.com/office/drawing/2014/main" id="{B58D676C-9CBB-42B6-AF2A-A032ADF60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757" y="5104751"/>
            <a:ext cx="1203057" cy="120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BC4EB490-D20B-4E02-9B90-D3D9E29507ED}"/>
              </a:ext>
            </a:extLst>
          </p:cNvPr>
          <p:cNvSpPr/>
          <p:nvPr/>
        </p:nvSpPr>
        <p:spPr>
          <a:xfrm>
            <a:off x="9115429" y="5725600"/>
            <a:ext cx="1704513" cy="276999"/>
          </a:xfrm>
          <a:prstGeom prst="left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83A36E-A184-4A3C-9CCC-ABD643B064B1}"/>
              </a:ext>
            </a:extLst>
          </p:cNvPr>
          <p:cNvSpPr txBox="1"/>
          <p:nvPr/>
        </p:nvSpPr>
        <p:spPr>
          <a:xfrm>
            <a:off x="9337782" y="6043586"/>
            <a:ext cx="1381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latin typeface="Century Gothic" panose="020B0502020202020204" pitchFamily="34" charset="0"/>
              </a:rPr>
              <a:t>ETL Interactions</a:t>
            </a:r>
          </a:p>
        </p:txBody>
      </p:sp>
      <p:pic>
        <p:nvPicPr>
          <p:cNvPr id="2062" name="Picture 14" descr="Image result for data engine icon">
            <a:extLst>
              <a:ext uri="{FF2B5EF4-FFF2-40B4-BE49-F238E27FC236}">
                <a16:creationId xmlns:a16="http://schemas.microsoft.com/office/drawing/2014/main" id="{7D399DBD-B19A-47C0-B09F-38FE77213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30" y="2954954"/>
            <a:ext cx="1111127" cy="103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CB3723B5-CCCA-4B8B-AE52-688A8F90CC46}"/>
              </a:ext>
            </a:extLst>
          </p:cNvPr>
          <p:cNvSpPr/>
          <p:nvPr/>
        </p:nvSpPr>
        <p:spPr>
          <a:xfrm>
            <a:off x="8991377" y="4528145"/>
            <a:ext cx="1361392" cy="666007"/>
          </a:xfrm>
          <a:prstGeom prst="bent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37F217-6DD6-468D-9079-86CA9139B351}"/>
              </a:ext>
            </a:extLst>
          </p:cNvPr>
          <p:cNvSpPr txBox="1"/>
          <p:nvPr/>
        </p:nvSpPr>
        <p:spPr>
          <a:xfrm>
            <a:off x="9360166" y="3992103"/>
            <a:ext cx="1704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Data converted into a BI friendly format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92115DD-0BFA-42FB-B74E-0C75ABE49365}"/>
              </a:ext>
            </a:extLst>
          </p:cNvPr>
          <p:cNvGrpSpPr/>
          <p:nvPr/>
        </p:nvGrpSpPr>
        <p:grpSpPr>
          <a:xfrm>
            <a:off x="10823634" y="3329126"/>
            <a:ext cx="696681" cy="1775625"/>
            <a:chOff x="10823634" y="3329126"/>
            <a:chExt cx="696681" cy="1775625"/>
          </a:xfrm>
        </p:grpSpPr>
        <p:sp>
          <p:nvSpPr>
            <p:cNvPr id="20" name="Arrow: Left 19">
              <a:extLst>
                <a:ext uri="{FF2B5EF4-FFF2-40B4-BE49-F238E27FC236}">
                  <a16:creationId xmlns:a16="http://schemas.microsoft.com/office/drawing/2014/main" id="{AA929AA4-51D6-4D4B-9901-CDE06AA52EB8}"/>
                </a:ext>
              </a:extLst>
            </p:cNvPr>
            <p:cNvSpPr/>
            <p:nvPr/>
          </p:nvSpPr>
          <p:spPr>
            <a:xfrm>
              <a:off x="10823634" y="3329126"/>
              <a:ext cx="610805" cy="309226"/>
            </a:xfrm>
            <a:prstGeom prst="lef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4BF6A3E8-B9B4-481E-8B14-D8517566BC98}"/>
                </a:ext>
              </a:extLst>
            </p:cNvPr>
            <p:cNvSpPr/>
            <p:nvPr/>
          </p:nvSpPr>
          <p:spPr>
            <a:xfrm>
              <a:off x="11221596" y="3411117"/>
              <a:ext cx="298719" cy="1693634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28FA648-2CA5-44F5-BBC5-16AC825623F7}"/>
              </a:ext>
            </a:extLst>
          </p:cNvPr>
          <p:cNvSpPr txBox="1"/>
          <p:nvPr/>
        </p:nvSpPr>
        <p:spPr>
          <a:xfrm rot="5400000">
            <a:off x="10935177" y="3981071"/>
            <a:ext cx="1381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latin typeface="Century Gothic" panose="020B0502020202020204" pitchFamily="34" charset="0"/>
              </a:rPr>
              <a:t>ETL Interactions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9226D0-6270-42A2-AC92-1FDB3415230D}"/>
              </a:ext>
            </a:extLst>
          </p:cNvPr>
          <p:cNvSpPr txBox="1"/>
          <p:nvPr/>
        </p:nvSpPr>
        <p:spPr>
          <a:xfrm>
            <a:off x="9354182" y="2639579"/>
            <a:ext cx="159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latin typeface="Century Gothic" panose="020B0502020202020204" pitchFamily="34" charset="0"/>
              </a:rPr>
              <a:t>GRAPH REASONER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F844BF-F59C-427C-AE30-BF6EE012304E}"/>
              </a:ext>
            </a:extLst>
          </p:cNvPr>
          <p:cNvSpPr txBox="1"/>
          <p:nvPr/>
        </p:nvSpPr>
        <p:spPr>
          <a:xfrm>
            <a:off x="10934388" y="6261597"/>
            <a:ext cx="159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latin typeface="Century Gothic" panose="020B0502020202020204" pitchFamily="34" charset="0"/>
              </a:rPr>
              <a:t>DATABASE</a:t>
            </a:r>
          </a:p>
        </p:txBody>
      </p:sp>
      <p:pic>
        <p:nvPicPr>
          <p:cNvPr id="2070" name="Picture 22" descr="Image result for tool icon">
            <a:extLst>
              <a:ext uri="{FF2B5EF4-FFF2-40B4-BE49-F238E27FC236}">
                <a16:creationId xmlns:a16="http://schemas.microsoft.com/office/drawing/2014/main" id="{4DCD9542-6AD9-4EF3-B104-59642C8DE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02" y="935246"/>
            <a:ext cx="788552" cy="78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7432958-6C83-4B0E-999D-0B40899DC39F}"/>
              </a:ext>
            </a:extLst>
          </p:cNvPr>
          <p:cNvSpPr txBox="1"/>
          <p:nvPr/>
        </p:nvSpPr>
        <p:spPr>
          <a:xfrm>
            <a:off x="8991377" y="590473"/>
            <a:ext cx="215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latin typeface="Century Gothic" panose="020B0502020202020204" pitchFamily="34" charset="0"/>
              </a:rPr>
              <a:t>VISUALIZATION RENDERER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21C35D7-166A-4E6B-8D4A-49885A8A9899}"/>
              </a:ext>
            </a:extLst>
          </p:cNvPr>
          <p:cNvSpPr txBox="1"/>
          <p:nvPr/>
        </p:nvSpPr>
        <p:spPr>
          <a:xfrm>
            <a:off x="9219065" y="1730585"/>
            <a:ext cx="1704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Data converted into user-friendly visuals</a:t>
            </a:r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E1AA4BF5-15A3-415B-B44D-5FB98C876F37}"/>
              </a:ext>
            </a:extLst>
          </p:cNvPr>
          <p:cNvSpPr/>
          <p:nvPr/>
        </p:nvSpPr>
        <p:spPr>
          <a:xfrm>
            <a:off x="10043346" y="2233255"/>
            <a:ext cx="286024" cy="432224"/>
          </a:xfrm>
          <a:prstGeom prst="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9578CFDA-1DA2-4A7F-9C2D-08D5794D397E}"/>
              </a:ext>
            </a:extLst>
          </p:cNvPr>
          <p:cNvSpPr/>
          <p:nvPr/>
        </p:nvSpPr>
        <p:spPr>
          <a:xfrm>
            <a:off x="8511440" y="1633491"/>
            <a:ext cx="479936" cy="331821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A82E5E-6B3F-48AB-A966-D074A7AA438F}"/>
              </a:ext>
            </a:extLst>
          </p:cNvPr>
          <p:cNvSpPr txBox="1"/>
          <p:nvPr/>
        </p:nvSpPr>
        <p:spPr>
          <a:xfrm>
            <a:off x="6621056" y="2398159"/>
            <a:ext cx="2155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entury Gothic" panose="020B0502020202020204" pitchFamily="34" charset="0"/>
              </a:rPr>
              <a:t>Easy to read, responsive and insightful visualizations 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5F092729-CD44-4EB0-A593-17E92FA0AB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626" y="1400256"/>
            <a:ext cx="1490601" cy="95893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6BA055-EE66-486B-BD8C-25FF7C0C02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909" y="1074399"/>
            <a:ext cx="2698782" cy="150661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59" name="Arrow: Left 58">
            <a:extLst>
              <a:ext uri="{FF2B5EF4-FFF2-40B4-BE49-F238E27FC236}">
                <a16:creationId xmlns:a16="http://schemas.microsoft.com/office/drawing/2014/main" id="{C6DB6800-7B26-48EA-928D-2F758E1EF60D}"/>
              </a:ext>
            </a:extLst>
          </p:cNvPr>
          <p:cNvSpPr/>
          <p:nvPr/>
        </p:nvSpPr>
        <p:spPr>
          <a:xfrm>
            <a:off x="6314389" y="1613613"/>
            <a:ext cx="472024" cy="358467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14910D4-5F76-4E59-B18D-8A376319795A}"/>
              </a:ext>
            </a:extLst>
          </p:cNvPr>
          <p:cNvSpPr txBox="1"/>
          <p:nvPr/>
        </p:nvSpPr>
        <p:spPr>
          <a:xfrm>
            <a:off x="3582762" y="2549589"/>
            <a:ext cx="253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entury Gothic" panose="020B0502020202020204" pitchFamily="34" charset="0"/>
              </a:rPr>
              <a:t>User crafted story board built from </a:t>
            </a:r>
            <a:r>
              <a:rPr lang="en-US" sz="1000" dirty="0" err="1">
                <a:latin typeface="Century Gothic" panose="020B0502020202020204" pitchFamily="34" charset="0"/>
              </a:rPr>
              <a:t>Dhi</a:t>
            </a:r>
            <a:r>
              <a:rPr lang="en-US" sz="1000" dirty="0">
                <a:latin typeface="Century Gothic" panose="020B0502020202020204" pitchFamily="34" charset="0"/>
              </a:rPr>
              <a:t> generated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13446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3" grpId="0"/>
      <p:bldP spid="15" grpId="0"/>
      <p:bldP spid="4" grpId="0" animBg="1"/>
      <p:bldP spid="17" grpId="0" animBg="1"/>
      <p:bldP spid="18" grpId="0"/>
      <p:bldP spid="19" grpId="0"/>
      <p:bldP spid="5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6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14" grpId="0" animBg="1"/>
      <p:bldP spid="47" grpId="0"/>
      <p:bldP spid="16" grpId="0" animBg="1"/>
      <p:bldP spid="50" grpId="0"/>
      <p:bldP spid="54" grpId="0"/>
      <p:bldP spid="55" grpId="0"/>
      <p:bldP spid="56" grpId="0"/>
      <p:bldP spid="62" grpId="0"/>
      <p:bldP spid="63" grpId="0"/>
      <p:bldP spid="35" grpId="0" animBg="1"/>
      <p:bldP spid="39" grpId="0" animBg="1"/>
      <p:bldP spid="66" grpId="0"/>
      <p:bldP spid="59" grpId="0" animBg="1"/>
      <p:bldP spid="61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B946"/>
      </a:accent1>
      <a:accent2>
        <a:srgbClr val="37C3D7"/>
      </a:accent2>
      <a:accent3>
        <a:srgbClr val="FFC322"/>
      </a:accent3>
      <a:accent4>
        <a:srgbClr val="5A5A5A"/>
      </a:accent4>
      <a:accent5>
        <a:srgbClr val="00AF9B"/>
      </a:accent5>
      <a:accent6>
        <a:srgbClr val="AAE132"/>
      </a:accent6>
      <a:hlink>
        <a:srgbClr val="5A5A5A"/>
      </a:hlink>
      <a:folHlink>
        <a:srgbClr val="434343"/>
      </a:folHlink>
    </a:clrScheme>
    <a:fontScheme name="Montserrat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3022</TotalTime>
  <Words>1092</Words>
  <Application>Microsoft Office PowerPoint</Application>
  <PresentationFormat>Widescreen</PresentationFormat>
  <Paragraphs>262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Montserrat</vt:lpstr>
      <vt:lpstr>Segoe UI Light</vt:lpstr>
      <vt:lpstr>Times</vt:lpstr>
      <vt:lpstr>Wingdings</vt:lpstr>
      <vt:lpstr>1_Office Theme</vt:lpstr>
      <vt:lpstr>Custom Design</vt:lpstr>
      <vt:lpstr>Office Theme</vt:lpstr>
      <vt:lpstr>PowerPoint Presentation</vt:lpstr>
      <vt:lpstr>PowerPoint Presentation</vt:lpstr>
      <vt:lpstr>PowerPoint Presentation</vt:lpstr>
      <vt:lpstr>ARTEMIS – Know your customer</vt:lpstr>
      <vt:lpstr>PowerPoint Presentation</vt:lpstr>
      <vt:lpstr>PowerPoint Presentation</vt:lpstr>
      <vt:lpstr>PowerPoint Presentation</vt:lpstr>
      <vt:lpstr>CURRENT VS FUTURE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Adhiraj Gupta</dc:creator>
  <cp:lastModifiedBy>Adhiraj Gupta</cp:lastModifiedBy>
  <cp:revision>91</cp:revision>
  <dcterms:created xsi:type="dcterms:W3CDTF">2019-04-04T11:26:15Z</dcterms:created>
  <dcterms:modified xsi:type="dcterms:W3CDTF">2019-10-24T10:40:47Z</dcterms:modified>
</cp:coreProperties>
</file>